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media/image25.svg" ContentType="image/svg+xml"/>
  <Override PartName="/ppt/media/image27.svg" ContentType="image/sv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4" r:id="rId3"/>
    <p:sldMasterId id="2147483660" r:id="rId4"/>
    <p:sldMasterId id="2147483666" r:id="rId5"/>
    <p:sldMasterId id="2147483670" r:id="rId6"/>
    <p:sldMasterId id="2147483688" r:id="rId7"/>
    <p:sldMasterId id="2147483690" r:id="rId8"/>
    <p:sldMasterId id="2147483692" r:id="rId9"/>
    <p:sldMasterId id="2147483694" r:id="rId10"/>
    <p:sldMasterId id="2147483696" r:id="rId11"/>
    <p:sldMasterId id="2147483698" r:id="rId12"/>
    <p:sldMasterId id="2147483700" r:id="rId13"/>
  </p:sldMasterIdLst>
  <p:notesMasterIdLst>
    <p:notesMasterId r:id="rId82"/>
  </p:notesMasterIdLst>
  <p:sldIdLst>
    <p:sldId id="256" r:id="rId14"/>
    <p:sldId id="257" r:id="rId15"/>
    <p:sldId id="258" r:id="rId16"/>
    <p:sldId id="259" r:id="rId17"/>
    <p:sldId id="260" r:id="rId18"/>
    <p:sldId id="261" r:id="rId19"/>
    <p:sldId id="282" r:id="rId20"/>
    <p:sldId id="285" r:id="rId21"/>
    <p:sldId id="284" r:id="rId22"/>
    <p:sldId id="288" r:id="rId23"/>
    <p:sldId id="289" r:id="rId24"/>
    <p:sldId id="290" r:id="rId25"/>
    <p:sldId id="294" r:id="rId26"/>
    <p:sldId id="295" r:id="rId27"/>
    <p:sldId id="296" r:id="rId28"/>
    <p:sldId id="297" r:id="rId29"/>
    <p:sldId id="299" r:id="rId30"/>
    <p:sldId id="300" r:id="rId31"/>
    <p:sldId id="301" r:id="rId32"/>
    <p:sldId id="302" r:id="rId33"/>
    <p:sldId id="303" r:id="rId34"/>
    <p:sldId id="304" r:id="rId35"/>
    <p:sldId id="306" r:id="rId36"/>
    <p:sldId id="307" r:id="rId37"/>
    <p:sldId id="308" r:id="rId38"/>
    <p:sldId id="309" r:id="rId39"/>
    <p:sldId id="310" r:id="rId40"/>
    <p:sldId id="265" r:id="rId41"/>
    <p:sldId id="316" r:id="rId42"/>
    <p:sldId id="330" r:id="rId43"/>
    <p:sldId id="321" r:id="rId44"/>
    <p:sldId id="339" r:id="rId45"/>
    <p:sldId id="329" r:id="rId46"/>
    <p:sldId id="353" r:id="rId47"/>
    <p:sldId id="322" r:id="rId48"/>
    <p:sldId id="323" r:id="rId49"/>
    <p:sldId id="324" r:id="rId50"/>
    <p:sldId id="356" r:id="rId51"/>
    <p:sldId id="325" r:id="rId52"/>
    <p:sldId id="354" r:id="rId53"/>
    <p:sldId id="355" r:id="rId54"/>
    <p:sldId id="327" r:id="rId55"/>
    <p:sldId id="328" r:id="rId56"/>
    <p:sldId id="332" r:id="rId57"/>
    <p:sldId id="352" r:id="rId58"/>
    <p:sldId id="333" r:id="rId59"/>
    <p:sldId id="334" r:id="rId60"/>
    <p:sldId id="351" r:id="rId61"/>
    <p:sldId id="331" r:id="rId62"/>
    <p:sldId id="336" r:id="rId63"/>
    <p:sldId id="347" r:id="rId64"/>
    <p:sldId id="348" r:id="rId65"/>
    <p:sldId id="335" r:id="rId66"/>
    <p:sldId id="349" r:id="rId67"/>
    <p:sldId id="350" r:id="rId68"/>
    <p:sldId id="338" r:id="rId69"/>
    <p:sldId id="267" r:id="rId70"/>
    <p:sldId id="311" r:id="rId71"/>
    <p:sldId id="268" r:id="rId72"/>
    <p:sldId id="340" r:id="rId73"/>
    <p:sldId id="343" r:id="rId74"/>
    <p:sldId id="344" r:id="rId75"/>
    <p:sldId id="345" r:id="rId76"/>
    <p:sldId id="346" r:id="rId77"/>
    <p:sldId id="314" r:id="rId78"/>
    <p:sldId id="341" r:id="rId79"/>
    <p:sldId id="315" r:id="rId80"/>
    <p:sldId id="281" r:id="rId81"/>
  </p:sldIdLst>
  <p:sldSz cx="18288000" cy="10287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635"/>
    <a:srgbClr val="3094F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6E3FD2-B661-479E-3C92-02229426DF99}" v="369" dt="2025-06-10T19:57:08.232"/>
    <p1510:client id="{9501BA5A-B5E6-DF4C-BD7B-66451475E81F}" v="39" dt="2025-06-10T20:47:48.999"/>
    <p1510:client id="{A4E6ED06-3AB9-D212-37B6-B46888B926EB}" v="195" dt="2025-06-10T18:09:06.950"/>
    <p1510:client id="{BD3778D8-9840-AF58-FE2E-6A8004D4F082}" v="6" dt="2025-06-10T20:00:53.457"/>
    <p1510:client id="{EC90A232-BEC7-3D52-114F-0BD4F8B6078B}" v="4" dt="2025-06-11T09:37:21.058"/>
    <p1510:client id="{ED62A592-F2F0-FD14-89AB-305D1E8F83A1}" v="315" dt="2025-06-10T17:37:31.5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21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viewProps" Target="viewProps.xml"/><Relationship Id="rId16" Type="http://schemas.openxmlformats.org/officeDocument/2006/relationships/slide" Target="slides/slide3.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5.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7.xml"/><Relationship Id="rId71" Type="http://schemas.openxmlformats.org/officeDocument/2006/relationships/slide" Target="slides/slide58.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microsoft.com/office/2015/10/relationships/revisionInfo" Target="revisionInfo.xml"/><Relationship Id="rId61" Type="http://schemas.openxmlformats.org/officeDocument/2006/relationships/slide" Target="slides/slide48.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7A6B27E-9DE1-4303-A4F5-952B3D13A097}" type="datetimeFigureOut">
              <a:rPr lang="en-US" smtClean="0"/>
              <a:t>6/12/2025</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8FB7AB93-76F8-4FA6-B466-1A7FEEC232CF}" type="slidenum">
              <a:rPr lang="en-US" smtClean="0"/>
              <a:t>‹#›</a:t>
            </a:fld>
            <a:endParaRPr lang="en-US"/>
          </a:p>
        </p:txBody>
      </p:sp>
    </p:spTree>
    <p:extLst>
      <p:ext uri="{BB962C8B-B14F-4D97-AF65-F5344CB8AC3E}">
        <p14:creationId xmlns:p14="http://schemas.microsoft.com/office/powerpoint/2010/main" val="169069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B7AB93-76F8-4FA6-B466-1A7FEEC232CF}" type="slidenum">
              <a:rPr lang="en-US" smtClean="0"/>
              <a:t>1</a:t>
            </a:fld>
            <a:endParaRPr lang="en-US"/>
          </a:p>
        </p:txBody>
      </p:sp>
    </p:spTree>
    <p:extLst>
      <p:ext uri="{BB962C8B-B14F-4D97-AF65-F5344CB8AC3E}">
        <p14:creationId xmlns:p14="http://schemas.microsoft.com/office/powerpoint/2010/main" val="362301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Title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Title Slide">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Title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Title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9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0_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832990C-9697-4376-848C-0BC8EC3A8E12}"/>
              </a:ext>
            </a:extLst>
          </p:cNvPr>
          <p:cNvSpPr>
            <a:spLocks noGrp="1"/>
          </p:cNvSpPr>
          <p:nvPr>
            <p:ph type="pic" sz="quarter" idx="10"/>
          </p:nvPr>
        </p:nvSpPr>
        <p:spPr>
          <a:xfrm>
            <a:off x="9620630" y="3205625"/>
            <a:ext cx="2621297" cy="5782595"/>
          </a:xfrm>
          <a:custGeom>
            <a:avLst/>
            <a:gdLst>
              <a:gd name="connsiteX0" fmla="*/ 163586 w 1747531"/>
              <a:gd name="connsiteY0" fmla="*/ 0 h 3855063"/>
              <a:gd name="connsiteX1" fmla="*/ 387603 w 1747531"/>
              <a:gd name="connsiteY1" fmla="*/ 0 h 3855063"/>
              <a:gd name="connsiteX2" fmla="*/ 387603 w 1747531"/>
              <a:gd name="connsiteY2" fmla="*/ 66127 h 3855063"/>
              <a:gd name="connsiteX3" fmla="*/ 462020 w 1747531"/>
              <a:gd name="connsiteY3" fmla="*/ 141698 h 3855063"/>
              <a:gd name="connsiteX4" fmla="*/ 1283297 w 1747531"/>
              <a:gd name="connsiteY4" fmla="*/ 141698 h 3855063"/>
              <a:gd name="connsiteX5" fmla="*/ 1357715 w 1747531"/>
              <a:gd name="connsiteY5" fmla="*/ 66127 h 3855063"/>
              <a:gd name="connsiteX6" fmla="*/ 1357715 w 1747531"/>
              <a:gd name="connsiteY6" fmla="*/ 0 h 3855063"/>
              <a:gd name="connsiteX7" fmla="*/ 1583945 w 1747531"/>
              <a:gd name="connsiteY7" fmla="*/ 0 h 3855063"/>
              <a:gd name="connsiteX8" fmla="*/ 1747531 w 1747531"/>
              <a:gd name="connsiteY8" fmla="*/ 166118 h 3855063"/>
              <a:gd name="connsiteX9" fmla="*/ 1747531 w 1747531"/>
              <a:gd name="connsiteY9" fmla="*/ 3688945 h 3855063"/>
              <a:gd name="connsiteX10" fmla="*/ 1583945 w 1747531"/>
              <a:gd name="connsiteY10" fmla="*/ 3855063 h 3855063"/>
              <a:gd name="connsiteX11" fmla="*/ 163586 w 1747531"/>
              <a:gd name="connsiteY11" fmla="*/ 3855063 h 3855063"/>
              <a:gd name="connsiteX12" fmla="*/ 0 w 1747531"/>
              <a:gd name="connsiteY12" fmla="*/ 3688945 h 3855063"/>
              <a:gd name="connsiteX13" fmla="*/ 0 w 1747531"/>
              <a:gd name="connsiteY13" fmla="*/ 166118 h 3855063"/>
              <a:gd name="connsiteX14" fmla="*/ 163586 w 1747531"/>
              <a:gd name="connsiteY14" fmla="*/ 0 h 385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7531" h="3855063">
                <a:moveTo>
                  <a:pt x="163586" y="0"/>
                </a:moveTo>
                <a:lnTo>
                  <a:pt x="387603" y="0"/>
                </a:lnTo>
                <a:lnTo>
                  <a:pt x="387603" y="66127"/>
                </a:lnTo>
                <a:cubicBezTo>
                  <a:pt x="387603" y="107863"/>
                  <a:pt x="420921" y="141698"/>
                  <a:pt x="462020" y="141698"/>
                </a:cubicBezTo>
                <a:lnTo>
                  <a:pt x="1283297" y="141698"/>
                </a:lnTo>
                <a:cubicBezTo>
                  <a:pt x="1324397" y="141698"/>
                  <a:pt x="1357715" y="107863"/>
                  <a:pt x="1357715" y="66127"/>
                </a:cubicBezTo>
                <a:lnTo>
                  <a:pt x="1357715" y="0"/>
                </a:lnTo>
                <a:lnTo>
                  <a:pt x="1583945" y="0"/>
                </a:lnTo>
                <a:cubicBezTo>
                  <a:pt x="1674291" y="0"/>
                  <a:pt x="1747531" y="74374"/>
                  <a:pt x="1747531" y="166118"/>
                </a:cubicBezTo>
                <a:lnTo>
                  <a:pt x="1747531" y="3688945"/>
                </a:lnTo>
                <a:cubicBezTo>
                  <a:pt x="1747531" y="3780689"/>
                  <a:pt x="1674291" y="3855063"/>
                  <a:pt x="1583945" y="3855063"/>
                </a:cubicBezTo>
                <a:lnTo>
                  <a:pt x="163586" y="3855063"/>
                </a:lnTo>
                <a:cubicBezTo>
                  <a:pt x="73240" y="3855063"/>
                  <a:pt x="0" y="3780689"/>
                  <a:pt x="0" y="3688945"/>
                </a:cubicBezTo>
                <a:lnTo>
                  <a:pt x="0" y="166118"/>
                </a:lnTo>
                <a:cubicBezTo>
                  <a:pt x="0" y="74374"/>
                  <a:pt x="73240" y="0"/>
                  <a:pt x="163586" y="0"/>
                </a:cubicBezTo>
                <a:close/>
              </a:path>
            </a:pathLst>
          </a:custGeom>
          <a:solidFill>
            <a:schemeClr val="bg1">
              <a:lumMod val="85000"/>
            </a:schemeClr>
          </a:solidFill>
        </p:spPr>
        <p:txBody>
          <a:bodyPr wrap="square">
            <a:noAutofit/>
          </a:bodyPr>
          <a:lstStyle/>
          <a:p>
            <a:endParaRPr lang="en-US"/>
          </a:p>
        </p:txBody>
      </p:sp>
      <p:sp>
        <p:nvSpPr>
          <p:cNvPr id="10" name="Picture Placeholder 9">
            <a:extLst>
              <a:ext uri="{FF2B5EF4-FFF2-40B4-BE49-F238E27FC236}">
                <a16:creationId xmlns:a16="http://schemas.microsoft.com/office/drawing/2014/main" id="{E911A2DA-F8F7-432F-9CD0-0663344A37FE}"/>
              </a:ext>
            </a:extLst>
          </p:cNvPr>
          <p:cNvSpPr>
            <a:spLocks noGrp="1"/>
          </p:cNvSpPr>
          <p:nvPr>
            <p:ph type="pic" sz="quarter" idx="11"/>
          </p:nvPr>
        </p:nvSpPr>
        <p:spPr>
          <a:xfrm>
            <a:off x="12987869" y="2128222"/>
            <a:ext cx="3083535" cy="6802293"/>
          </a:xfrm>
          <a:custGeom>
            <a:avLst/>
            <a:gdLst>
              <a:gd name="connsiteX0" fmla="*/ 192433 w 2055690"/>
              <a:gd name="connsiteY0" fmla="*/ 0 h 4534862"/>
              <a:gd name="connsiteX1" fmla="*/ 455953 w 2055690"/>
              <a:gd name="connsiteY1" fmla="*/ 0 h 4534862"/>
              <a:gd name="connsiteX2" fmla="*/ 455953 w 2055690"/>
              <a:gd name="connsiteY2" fmla="*/ 77788 h 4534862"/>
              <a:gd name="connsiteX3" fmla="*/ 543492 w 2055690"/>
              <a:gd name="connsiteY3" fmla="*/ 166685 h 4534862"/>
              <a:gd name="connsiteX4" fmla="*/ 1509593 w 2055690"/>
              <a:gd name="connsiteY4" fmla="*/ 166685 h 4534862"/>
              <a:gd name="connsiteX5" fmla="*/ 1597133 w 2055690"/>
              <a:gd name="connsiteY5" fmla="*/ 77788 h 4534862"/>
              <a:gd name="connsiteX6" fmla="*/ 1597133 w 2055690"/>
              <a:gd name="connsiteY6" fmla="*/ 0 h 4534862"/>
              <a:gd name="connsiteX7" fmla="*/ 1863257 w 2055690"/>
              <a:gd name="connsiteY7" fmla="*/ 0 h 4534862"/>
              <a:gd name="connsiteX8" fmla="*/ 2055690 w 2055690"/>
              <a:gd name="connsiteY8" fmla="*/ 195412 h 4534862"/>
              <a:gd name="connsiteX9" fmla="*/ 2055690 w 2055690"/>
              <a:gd name="connsiteY9" fmla="*/ 4339450 h 4534862"/>
              <a:gd name="connsiteX10" fmla="*/ 1863257 w 2055690"/>
              <a:gd name="connsiteY10" fmla="*/ 4534862 h 4534862"/>
              <a:gd name="connsiteX11" fmla="*/ 192433 w 2055690"/>
              <a:gd name="connsiteY11" fmla="*/ 4534862 h 4534862"/>
              <a:gd name="connsiteX12" fmla="*/ 0 w 2055690"/>
              <a:gd name="connsiteY12" fmla="*/ 4339450 h 4534862"/>
              <a:gd name="connsiteX13" fmla="*/ 0 w 2055690"/>
              <a:gd name="connsiteY13" fmla="*/ 195412 h 4534862"/>
              <a:gd name="connsiteX14" fmla="*/ 192433 w 2055690"/>
              <a:gd name="connsiteY14" fmla="*/ 0 h 453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690" h="4534862">
                <a:moveTo>
                  <a:pt x="192433" y="0"/>
                </a:moveTo>
                <a:lnTo>
                  <a:pt x="455953" y="0"/>
                </a:lnTo>
                <a:lnTo>
                  <a:pt x="455953" y="77788"/>
                </a:lnTo>
                <a:cubicBezTo>
                  <a:pt x="455953" y="126884"/>
                  <a:pt x="495146" y="166685"/>
                  <a:pt x="543492" y="166685"/>
                </a:cubicBezTo>
                <a:lnTo>
                  <a:pt x="1509593" y="166685"/>
                </a:lnTo>
                <a:cubicBezTo>
                  <a:pt x="1557940" y="166685"/>
                  <a:pt x="1597133" y="126884"/>
                  <a:pt x="1597133" y="77788"/>
                </a:cubicBezTo>
                <a:lnTo>
                  <a:pt x="1597133" y="0"/>
                </a:lnTo>
                <a:lnTo>
                  <a:pt x="1863257" y="0"/>
                </a:lnTo>
                <a:cubicBezTo>
                  <a:pt x="1969535" y="0"/>
                  <a:pt x="2055690" y="87489"/>
                  <a:pt x="2055690" y="195412"/>
                </a:cubicBezTo>
                <a:lnTo>
                  <a:pt x="2055690" y="4339450"/>
                </a:lnTo>
                <a:cubicBezTo>
                  <a:pt x="2055690" y="4447374"/>
                  <a:pt x="1969535" y="4534862"/>
                  <a:pt x="1863257" y="4534862"/>
                </a:cubicBezTo>
                <a:lnTo>
                  <a:pt x="192433" y="4534862"/>
                </a:lnTo>
                <a:cubicBezTo>
                  <a:pt x="86155" y="4534862"/>
                  <a:pt x="0" y="4447374"/>
                  <a:pt x="0" y="4339450"/>
                </a:cubicBezTo>
                <a:lnTo>
                  <a:pt x="0" y="195412"/>
                </a:lnTo>
                <a:cubicBezTo>
                  <a:pt x="0" y="87489"/>
                  <a:pt x="86155" y="0"/>
                  <a:pt x="192433" y="0"/>
                </a:cubicBez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2788617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3_Title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1_Title Slide">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Title Slide">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Title Slide">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7"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6"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33"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4"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5"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6"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7"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9"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40"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1"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2"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3"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4"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5"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46"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47"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8"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49"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0"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1"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53"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54"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5"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6"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7"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8"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59"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60"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7"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9"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0"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9"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0"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1"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2"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3"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25"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36"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7"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8"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9"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0"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1"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42"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53"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4"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5"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6"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7"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8"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59"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65"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6"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7"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8"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9"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70"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71"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12"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3"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4"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5"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6"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17"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18"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19"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0"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1"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2"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3"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4"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25"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7FDFF"/>
        </a:solidFill>
        <a:effectLst/>
      </p:bgPr>
    </p:bg>
    <p:spTree>
      <p:nvGrpSpPr>
        <p:cNvPr id="1" name=""/>
        <p:cNvGrpSpPr/>
        <p:nvPr/>
      </p:nvGrpSpPr>
      <p:grpSpPr>
        <a:xfrm>
          <a:off x="0" y="0"/>
          <a:ext cx="0" cy="0"/>
          <a:chOff x="0" y="0"/>
          <a:chExt cx="0" cy="0"/>
        </a:xfrm>
      </p:grpSpPr>
      <p:sp>
        <p:nvSpPr>
          <p:cNvPr id="126" name="Oval 10"/>
          <p:cNvSpPr/>
          <p:nvPr/>
        </p:nvSpPr>
        <p:spPr>
          <a:xfrm>
            <a:off x="1409760" y="251280"/>
            <a:ext cx="1605960" cy="160596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7" name="Oval 11"/>
          <p:cNvSpPr/>
          <p:nvPr/>
        </p:nvSpPr>
        <p:spPr>
          <a:xfrm>
            <a:off x="12739680" y="6905520"/>
            <a:ext cx="134640" cy="134640"/>
          </a:xfrm>
          <a:prstGeom prst="ellipse">
            <a:avLst/>
          </a:prstGeom>
          <a:solidFill>
            <a:srgbClr val="36D17B">
              <a:alpha val="1000"/>
            </a:srgbClr>
          </a:solidFill>
          <a:ln>
            <a:noFill/>
          </a:ln>
          <a:effectLst>
            <a:glow rad="1905120">
              <a:srgbClr val="36D17B">
                <a:alpha val="45000"/>
              </a:srgbClr>
            </a:glo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8" name="Oval 7"/>
          <p:cNvSpPr/>
          <p:nvPr/>
        </p:nvSpPr>
        <p:spPr>
          <a:xfrm>
            <a:off x="5676840" y="8172360"/>
            <a:ext cx="2111040" cy="2111040"/>
          </a:xfrm>
          <a:prstGeom prst="ellipse">
            <a:avLst/>
          </a:prstGeom>
          <a:solidFill>
            <a:srgbClr val="36D17B">
              <a:alpha val="1000"/>
            </a:srgbClr>
          </a:solidFill>
          <a:ln>
            <a:noFill/>
          </a:ln>
          <a:effectLst>
            <a:glow rad="1905120">
              <a:srgbClr val="36D17B">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29" name="Oval 8"/>
          <p:cNvSpPr/>
          <p:nvPr/>
        </p:nvSpPr>
        <p:spPr>
          <a:xfrm>
            <a:off x="15792480" y="1276200"/>
            <a:ext cx="2511000" cy="2511000"/>
          </a:xfrm>
          <a:prstGeom prst="ellipse">
            <a:avLst/>
          </a:prstGeom>
          <a:solidFill>
            <a:srgbClr val="0E82F6">
              <a:alpha val="1000"/>
            </a:srgbClr>
          </a:solidFill>
          <a:ln>
            <a:noFill/>
          </a:ln>
          <a:effectLst>
            <a:glow rad="1905120">
              <a:srgbClr val="0E82F6">
                <a:alpha val="45000"/>
              </a:srgbClr>
            </a:glow>
            <a:softEdge rad="254160"/>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0" name="Rectangle 9"/>
          <p:cNvSpPr/>
          <p:nvPr/>
        </p:nvSpPr>
        <p:spPr>
          <a:xfrm>
            <a:off x="0" y="0"/>
            <a:ext cx="18284400" cy="10283400"/>
          </a:xfrm>
          <a:prstGeom prst="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31" name="PlaceHolder 1"/>
          <p:cNvSpPr>
            <a:spLocks noGrp="1"/>
          </p:cNvSpPr>
          <p:nvPr>
            <p:ph type="title"/>
          </p:nvPr>
        </p:nvSpPr>
        <p:spPr>
          <a:xfrm>
            <a:off x="914400" y="410400"/>
            <a:ext cx="16458840" cy="171756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2" name="PlaceHolder 2"/>
          <p:cNvSpPr>
            <a:spLocks noGrp="1"/>
          </p:cNvSpPr>
          <p:nvPr>
            <p:ph type="body"/>
          </p:nvPr>
        </p:nvSpPr>
        <p:spPr>
          <a:xfrm>
            <a:off x="914400" y="2406960"/>
            <a:ext cx="16458840" cy="5965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sv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8" Type="http://schemas.openxmlformats.org/officeDocument/2006/relationships/image" Target="../media/image97.png"/><Relationship Id="rId13"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96.wmf"/><Relationship Id="rId12"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oleObject" Target="../embeddings/oleObject1.bin"/><Relationship Id="rId11" Type="http://schemas.microsoft.com/office/2007/relationships/hdphoto" Target="../media/hdphoto4.wdp"/><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98.png"/><Relationship Id="rId4" Type="http://schemas.openxmlformats.org/officeDocument/2006/relationships/image" Target="../media/image95.png"/><Relationship Id="rId9" Type="http://schemas.microsoft.com/office/2007/relationships/hdphoto" Target="../media/hdphoto3.wdp"/><Relationship Id="rId14" Type="http://schemas.openxmlformats.org/officeDocument/2006/relationships/image" Target="../media/image10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hyperlink" Target="https://doi.org/10.5281/zenodo.3509134" TargetMode="External"/><Relationship Id="rId13" Type="http://schemas.openxmlformats.org/officeDocument/2006/relationships/hyperlink" Target="https://www.sqlalchemy.org/" TargetMode="External"/><Relationship Id="rId3" Type="http://schemas.openxmlformats.org/officeDocument/2006/relationships/hyperlink" Target="https://flask.palletsprojects.com/" TargetMode="External"/><Relationship Id="rId7" Type="http://schemas.openxmlformats.org/officeDocument/2006/relationships/hyperlink" Target="https://opencv.org/" TargetMode="External"/><Relationship Id="rId12" Type="http://schemas.openxmlformats.org/officeDocument/2006/relationships/hyperlink" Target="https://www.python.org/" TargetMode="External"/><Relationship Id="rId2" Type="http://schemas.openxmlformats.org/officeDocument/2006/relationships/hyperlink" Target="https://apimedic.com/" TargetMode="External"/><Relationship Id="rId1" Type="http://schemas.openxmlformats.org/officeDocument/2006/relationships/slideLayout" Target="../slideLayouts/slideLayout6.xml"/><Relationship Id="rId6" Type="http://schemas.openxmlformats.org/officeDocument/2006/relationships/hyperlink" Target="https://numpy.org/" TargetMode="External"/><Relationship Id="rId11" Type="http://schemas.openxmlformats.org/officeDocument/2006/relationships/hyperlink" Target="https://developer.priaid.ch/" TargetMode="External"/><Relationship Id="rId5" Type="http://schemas.openxmlformats.org/officeDocument/2006/relationships/hyperlink" Target="https://joblib.readthedocs.io/" TargetMode="External"/><Relationship Id="rId10" Type="http://schemas.openxmlformats.org/officeDocument/2006/relationships/hyperlink" Target="https://pillow.readthedocs.io/" TargetMode="External"/><Relationship Id="rId4" Type="http://schemas.openxmlformats.org/officeDocument/2006/relationships/hyperlink" Target="https://doi.org/10.3390/info11020108" TargetMode="External"/><Relationship Id="rId9" Type="http://schemas.openxmlformats.org/officeDocument/2006/relationships/hyperlink" Target="https://jmlr.org/papers/v12/pedregosa11a.html" TargetMode="External"/><Relationship Id="rId14" Type="http://schemas.openxmlformats.org/officeDocument/2006/relationships/hyperlink" Target="https://docs.ultralytics.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2.sv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image" Target="../media/image19.jpe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89"/>
          <p:cNvSpPr/>
          <p:nvPr/>
        </p:nvSpPr>
        <p:spPr>
          <a:xfrm>
            <a:off x="228600" y="1600200"/>
            <a:ext cx="1422360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spcBef>
                <a:spcPts val="1191"/>
              </a:spcBef>
              <a:spcAft>
                <a:spcPts val="992"/>
              </a:spcAft>
            </a:pPr>
            <a:r>
              <a:rPr lang="en-US" sz="14000" b="1" u="none" strike="noStrike">
                <a:solidFill>
                  <a:srgbClr val="031635"/>
                </a:solidFill>
                <a:uFillTx/>
                <a:latin typeface="Manrope ExtraBold"/>
              </a:rPr>
              <a:t>TASHKHIS</a:t>
            </a:r>
            <a:r>
              <a:rPr lang="en-US" sz="14000" b="1" u="none" strike="noStrike">
                <a:solidFill>
                  <a:srgbClr val="36D17B"/>
                </a:solidFill>
                <a:uFillTx/>
                <a:latin typeface="Manrope ExtraBold"/>
              </a:rPr>
              <a:t>I</a:t>
            </a:r>
            <a:r>
              <a:rPr lang="en-US" sz="14000" b="1" u="none" strike="noStrike">
                <a:solidFill>
                  <a:srgbClr val="031635"/>
                </a:solidFill>
                <a:uFillTx/>
                <a:latin typeface="Manrope ExtraBold"/>
              </a:rPr>
              <a:t> </a:t>
            </a:r>
            <a:endParaRPr lang="en-US" sz="14000" b="0" u="none" strike="noStrike">
              <a:solidFill>
                <a:srgbClr val="000000"/>
              </a:solidFill>
              <a:uFillTx/>
              <a:latin typeface="Arial"/>
            </a:endParaRPr>
          </a:p>
        </p:txBody>
      </p:sp>
      <p:sp>
        <p:nvSpPr>
          <p:cNvPr id="162" name="TextBox 90"/>
          <p:cNvSpPr/>
          <p:nvPr/>
        </p:nvSpPr>
        <p:spPr>
          <a:xfrm>
            <a:off x="685800" y="3265200"/>
            <a:ext cx="7892640" cy="4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2200" b="0" u="none" strike="noStrike">
                <a:solidFill>
                  <a:srgbClr val="031635"/>
                </a:solidFill>
                <a:uFillTx/>
                <a:latin typeface="Mulish Medium"/>
                <a:ea typeface="Noto Sans"/>
              </a:rPr>
              <a:t>Medical &amp; Healthcare Website</a:t>
            </a:r>
            <a:endParaRPr lang="en-US" sz="2200" b="0" u="none" strike="noStrike">
              <a:solidFill>
                <a:srgbClr val="000000"/>
              </a:solidFill>
              <a:uFillTx/>
              <a:latin typeface="Arial"/>
            </a:endParaRPr>
          </a:p>
        </p:txBody>
      </p:sp>
      <p:pic>
        <p:nvPicPr>
          <p:cNvPr id="163" name="Graphic 91" descr="Heartbeat with solid fill"/>
          <p:cNvPicPr/>
          <p:nvPr/>
        </p:nvPicPr>
        <p:blipFill>
          <a:blip r:embed="rId3">
            <a:extLst>
              <a:ext uri="{96DAC541-7B7A-43D3-8B79-37D633B846F1}">
                <asvg:svgBlip xmlns:asvg="http://schemas.microsoft.com/office/drawing/2016/SVG/main" r:embed="rId4"/>
              </a:ext>
            </a:extLst>
          </a:blip>
          <a:stretch/>
        </p:blipFill>
        <p:spPr>
          <a:xfrm>
            <a:off x="10983935" y="681132"/>
            <a:ext cx="910800" cy="910800"/>
          </a:xfrm>
          <a:prstGeom prst="rect">
            <a:avLst/>
          </a:prstGeom>
          <a:noFill/>
          <a:ln w="0">
            <a:noFill/>
          </a:ln>
        </p:spPr>
      </p:pic>
      <p:pic>
        <p:nvPicPr>
          <p:cNvPr id="164" name="Picture Placeholder 2"/>
          <p:cNvPicPr/>
          <p:nvPr/>
        </p:nvPicPr>
        <p:blipFill>
          <a:blip r:embed="rId5"/>
          <a:stretch/>
        </p:blipFill>
        <p:spPr>
          <a:xfrm>
            <a:off x="5797185" y="-133921"/>
            <a:ext cx="16227360" cy="10818000"/>
          </a:xfrm>
          <a:prstGeom prst="rect">
            <a:avLst/>
          </a:prstGeom>
          <a:noFill/>
          <a:ln w="0">
            <a:noFill/>
          </a:ln>
        </p:spPr>
      </p:pic>
      <p:grpSp>
        <p:nvGrpSpPr>
          <p:cNvPr id="4" name="Group 3">
            <a:extLst>
              <a:ext uri="{FF2B5EF4-FFF2-40B4-BE49-F238E27FC236}">
                <a16:creationId xmlns:a16="http://schemas.microsoft.com/office/drawing/2014/main" id="{4156E638-93B1-6E6D-D693-B57059971830}"/>
              </a:ext>
            </a:extLst>
          </p:cNvPr>
          <p:cNvGrpSpPr/>
          <p:nvPr/>
        </p:nvGrpSpPr>
        <p:grpSpPr>
          <a:xfrm>
            <a:off x="9331420" y="7453109"/>
            <a:ext cx="1649880" cy="1649880"/>
            <a:chOff x="4461246" y="7718152"/>
            <a:chExt cx="1649880" cy="1649880"/>
          </a:xfrm>
        </p:grpSpPr>
        <p:sp>
          <p:nvSpPr>
            <p:cNvPr id="165" name="Oval 102"/>
            <p:cNvSpPr/>
            <p:nvPr/>
          </p:nvSpPr>
          <p:spPr>
            <a:xfrm>
              <a:off x="4461246" y="7718152"/>
              <a:ext cx="1649880" cy="1649880"/>
            </a:xfrm>
            <a:prstGeom prst="ellipse">
              <a:avLst/>
            </a:prstGeom>
            <a:solidFill>
              <a:schemeClr val="bg1">
                <a:alpha val="70000"/>
              </a:schemeClr>
            </a:solid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66" name="Oval 103"/>
            <p:cNvSpPr/>
            <p:nvPr/>
          </p:nvSpPr>
          <p:spPr>
            <a:xfrm>
              <a:off x="4662109" y="7998433"/>
              <a:ext cx="1221840" cy="12218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167" name="Graphic 105" descr="Medical with solid fill"/>
            <p:cNvPicPr/>
            <p:nvPr/>
          </p:nvPicPr>
          <p:blipFill>
            <a:blip r:embed="rId6">
              <a:extLst>
                <a:ext uri="{96DAC541-7B7A-43D3-8B79-37D633B846F1}">
                  <asvg:svgBlip xmlns:asvg="http://schemas.microsoft.com/office/drawing/2016/SVG/main" r:embed="rId7"/>
                </a:ext>
              </a:extLst>
            </a:blip>
            <a:stretch/>
          </p:blipFill>
          <p:spPr>
            <a:xfrm>
              <a:off x="4942194" y="8269154"/>
              <a:ext cx="680400" cy="680400"/>
            </a:xfrm>
            <a:prstGeom prst="rect">
              <a:avLst/>
            </a:prstGeom>
            <a:noFill/>
            <a:ln w="0">
              <a:noFill/>
            </a:ln>
          </p:spPr>
        </p:pic>
      </p:grpSp>
      <p:sp>
        <p:nvSpPr>
          <p:cNvPr id="168" name="Subtitle 2"/>
          <p:cNvSpPr/>
          <p:nvPr/>
        </p:nvSpPr>
        <p:spPr>
          <a:xfrm>
            <a:off x="1393412" y="4901487"/>
            <a:ext cx="7769160" cy="485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90000"/>
              </a:lnSpc>
              <a:spcBef>
                <a:spcPts val="1001"/>
              </a:spcBef>
              <a:tabLst>
                <a:tab pos="0" algn="l"/>
              </a:tabLst>
            </a:pPr>
            <a:br>
              <a:rPr sz="5400">
                <a:solidFill>
                  <a:srgbClr val="031635"/>
                </a:solidFill>
              </a:rPr>
            </a:br>
            <a:r>
              <a:rPr lang="en-US" sz="5400" b="0" u="none" strike="noStrike">
                <a:solidFill>
                  <a:srgbClr val="031635"/>
                </a:solidFill>
                <a:uFillTx/>
                <a:latin typeface="Montserrat "/>
                <a:ea typeface="Montserrat ExtraLight"/>
              </a:rPr>
              <a:t>2024-2025</a:t>
            </a:r>
            <a:endParaRPr lang="en-US" sz="5400" b="0" u="none" strike="noStrike">
              <a:solidFill>
                <a:srgbClr val="031635"/>
              </a:solidFill>
              <a:uFillTx/>
              <a:latin typeface="Arial"/>
            </a:endParaRPr>
          </a:p>
        </p:txBody>
      </p:sp>
      <p:pic>
        <p:nvPicPr>
          <p:cNvPr id="10" name="Picture 329"/>
          <p:cNvPicPr/>
          <p:nvPr/>
        </p:nvPicPr>
        <p:blipFill>
          <a:blip r:embed="rId8"/>
          <a:stretch/>
        </p:blipFill>
        <p:spPr>
          <a:xfrm rot="883528">
            <a:off x="16591732" y="3690000"/>
            <a:ext cx="1368720" cy="1368720"/>
          </a:xfrm>
          <a:prstGeom prst="rect">
            <a:avLst/>
          </a:prstGeom>
          <a:noFill/>
          <a:ln w="0">
            <a:noFill/>
          </a:ln>
          <a:effectLst>
            <a:outerShdw dist="101823" dir="2700000" rotWithShape="0">
              <a:srgbClr val="808080">
                <a:alpha val="22000"/>
              </a:srgbClr>
            </a:outerShdw>
          </a:effectLst>
        </p:spPr>
      </p:pic>
      <p:sp>
        <p:nvSpPr>
          <p:cNvPr id="12" name="TextBox 1"/>
          <p:cNvSpPr/>
          <p:nvPr/>
        </p:nvSpPr>
        <p:spPr>
          <a:xfrm>
            <a:off x="2215669" y="4767975"/>
            <a:ext cx="758041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spcBef>
                <a:spcPts val="1191"/>
              </a:spcBef>
              <a:spcAft>
                <a:spcPts val="992"/>
              </a:spcAft>
            </a:pPr>
            <a:r>
              <a:rPr lang="en-US" sz="6000">
                <a:solidFill>
                  <a:srgbClr val="031635"/>
                </a:solidFill>
                <a:latin typeface="Montserrat "/>
                <a:ea typeface="Montserrat ExtraLight"/>
              </a:rPr>
              <a:t>Graduation</a:t>
            </a:r>
            <a:r>
              <a:rPr lang="en-GB" sz="6000">
                <a:solidFill>
                  <a:srgbClr val="031635"/>
                </a:solidFill>
                <a:latin typeface="Manrope SemiBold"/>
                <a:ea typeface="Noto Sans"/>
              </a:rPr>
              <a:t> </a:t>
            </a:r>
            <a:r>
              <a:rPr lang="en-US" sz="6000">
                <a:solidFill>
                  <a:srgbClr val="00B050"/>
                </a:solidFill>
                <a:latin typeface="Montserrat "/>
                <a:ea typeface="Montserrat ExtraLight"/>
              </a:rPr>
              <a:t>Project</a:t>
            </a:r>
            <a:endParaRPr lang="en-US" sz="6000">
              <a:solidFill>
                <a:srgbClr val="00B05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0" t="-10038" r="-1933" b="-27135"/>
          <a:stretch/>
        </p:blipFill>
        <p:spPr>
          <a:xfrm>
            <a:off x="9604293" y="357591"/>
            <a:ext cx="8013147" cy="5205009"/>
          </a:xfrm>
          <a:prstGeom prst="rect">
            <a:avLst/>
          </a:prstGeom>
        </p:spPr>
      </p:pic>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015663"/>
          </a:xfrm>
          <a:prstGeom prst="rect">
            <a:avLst/>
          </a:prstGeom>
          <a:noFill/>
        </p:spPr>
        <p:txBody>
          <a:bodyPr wrap="square" rtlCol="0">
            <a:spAutoFit/>
          </a:bodyPr>
          <a:lstStyle/>
          <a:p>
            <a:r>
              <a:rPr lang="en-US" sz="6000">
                <a:latin typeface="Manrope SemiBold"/>
              </a:rPr>
              <a:t>Ada Health  </a:t>
            </a:r>
            <a:r>
              <a:rPr lang="en-US" sz="6000">
                <a:solidFill>
                  <a:srgbClr val="00B050"/>
                </a:solidFill>
                <a:latin typeface="Manrope SemiBold"/>
              </a:rPr>
              <a:t>[ada.com]</a:t>
            </a:r>
          </a:p>
        </p:txBody>
      </p:sp>
      <p:sp>
        <p:nvSpPr>
          <p:cNvPr id="10" name="Rectangle: Rounded Corners 17">
            <a:extLst>
              <a:ext uri="{FF2B5EF4-FFF2-40B4-BE49-F238E27FC236}">
                <a16:creationId xmlns:a16="http://schemas.microsoft.com/office/drawing/2014/main" id="{2275FC03-41CA-CA1E-8C8E-0E2C719BC549}"/>
              </a:ext>
            </a:extLst>
          </p:cNvPr>
          <p:cNvSpPr/>
          <p:nvPr/>
        </p:nvSpPr>
        <p:spPr>
          <a:xfrm rot="10800000" flipV="1">
            <a:off x="794751"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551ECF0C-7E63-3F43-8625-11CE5890C1C1}"/>
              </a:ext>
            </a:extLst>
          </p:cNvPr>
          <p:cNvSpPr txBox="1"/>
          <p:nvPr/>
        </p:nvSpPr>
        <p:spPr>
          <a:xfrm>
            <a:off x="852312" y="5402737"/>
            <a:ext cx="3014153" cy="1938992"/>
          </a:xfrm>
          <a:prstGeom prst="rect">
            <a:avLst/>
          </a:prstGeom>
          <a:noFill/>
        </p:spPr>
        <p:txBody>
          <a:bodyPr wrap="square" rtlCol="0">
            <a:spAutoFit/>
          </a:bodyPr>
          <a:lstStyle/>
          <a:p>
            <a:pPr algn="ctr"/>
            <a:r>
              <a:rPr lang="en-US" sz="2400"/>
              <a:t>Advanced AI-driven symptom checker with high accuracy, especially for rare conditions.</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8" y="4955949"/>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052907" y="7352822"/>
            <a:ext cx="3133253" cy="2015936"/>
          </a:xfrm>
          <a:prstGeom prst="rect">
            <a:avLst/>
          </a:prstGeom>
          <a:noFill/>
        </p:spPr>
        <p:txBody>
          <a:bodyPr wrap="square" rtlCol="0">
            <a:spAutoFit/>
          </a:bodyPr>
          <a:lstStyle/>
          <a:p>
            <a:pPr algn="ctr"/>
            <a:r>
              <a:rPr lang="en-US" sz="2400">
                <a:solidFill>
                  <a:schemeClr val="bg1"/>
                </a:solidFill>
                <a:latin typeface="Calibri (Body)"/>
              </a:rPr>
              <a:t>Supports multimodal diagnosis combining symptom input and medical image analysis.</a:t>
            </a: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7" y="7545182"/>
            <a:ext cx="3106044" cy="1631216"/>
          </a:xfrm>
          <a:prstGeom prst="rect">
            <a:avLst/>
          </a:prstGeom>
          <a:noFill/>
        </p:spPr>
        <p:txBody>
          <a:bodyPr wrap="square" rtlCol="0">
            <a:spAutoFit/>
          </a:bodyPr>
          <a:lstStyle/>
          <a:p>
            <a:pPr algn="ctr"/>
            <a:r>
              <a:rPr lang="en-US" sz="2400">
                <a:solidFill>
                  <a:schemeClr val="bg1"/>
                </a:solidFill>
                <a:latin typeface="Calibri (Body)"/>
              </a:rPr>
              <a:t>Incorporates user medical history for more personalized diagnostic feedback.</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352822"/>
            <a:ext cx="3106043" cy="2015936"/>
          </a:xfrm>
          <a:prstGeom prst="rect">
            <a:avLst/>
          </a:prstGeom>
          <a:noFill/>
        </p:spPr>
        <p:txBody>
          <a:bodyPr wrap="square" rtlCol="0">
            <a:spAutoFit/>
          </a:bodyPr>
          <a:lstStyle/>
          <a:p>
            <a:pPr algn="ctr"/>
            <a:r>
              <a:rPr lang="en-US" sz="2400">
                <a:solidFill>
                  <a:schemeClr val="bg1"/>
                </a:solidFill>
                <a:latin typeface="Calibri (Body)"/>
              </a:rPr>
              <a:t>Offers improved contextual accuracy by leveraging demographic and historical data.</a:t>
            </a:r>
            <a:endParaRPr lang="ar-EG" sz="2400">
              <a:solidFill>
                <a:schemeClr val="bg1"/>
              </a:solidFill>
              <a:latin typeface="Calibri (Body)"/>
            </a:endParaRP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grpSp>
        <p:nvGrpSpPr>
          <p:cNvPr id="40" name="Group 39"/>
          <p:cNvGrpSpPr/>
          <p:nvPr/>
        </p:nvGrpSpPr>
        <p:grpSpPr>
          <a:xfrm>
            <a:off x="2486" y="8550458"/>
            <a:ext cx="834963" cy="834963"/>
            <a:chOff x="8540974" y="5307118"/>
            <a:chExt cx="834963" cy="834963"/>
          </a:xfrm>
        </p:grpSpPr>
        <p:sp>
          <p:nvSpPr>
            <p:cNvPr id="41" name="Oval 40">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41">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3"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44" name="Rectangle 43"/>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Tree>
    <p:extLst>
      <p:ext uri="{BB962C8B-B14F-4D97-AF65-F5344CB8AC3E}">
        <p14:creationId xmlns:p14="http://schemas.microsoft.com/office/powerpoint/2010/main" val="8766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17">
            <a:extLst>
              <a:ext uri="{FF2B5EF4-FFF2-40B4-BE49-F238E27FC236}">
                <a16:creationId xmlns:a16="http://schemas.microsoft.com/office/drawing/2014/main" id="{2275FC03-41CA-CA1E-8C8E-0E2C719BC549}"/>
              </a:ext>
            </a:extLst>
          </p:cNvPr>
          <p:cNvSpPr/>
          <p:nvPr/>
        </p:nvSpPr>
        <p:spPr>
          <a:xfrm rot="10800000" flipV="1">
            <a:off x="794752"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551ECF0C-7E63-3F43-8625-11CE5890C1C1}"/>
              </a:ext>
            </a:extLst>
          </p:cNvPr>
          <p:cNvSpPr txBox="1"/>
          <p:nvPr/>
        </p:nvSpPr>
        <p:spPr>
          <a:xfrm>
            <a:off x="823532" y="5402737"/>
            <a:ext cx="3071714" cy="2308324"/>
          </a:xfrm>
          <a:prstGeom prst="rect">
            <a:avLst/>
          </a:prstGeom>
          <a:noFill/>
        </p:spPr>
        <p:txBody>
          <a:bodyPr wrap="square" rtlCol="0">
            <a:spAutoFit/>
          </a:bodyPr>
          <a:lstStyle/>
          <a:p>
            <a:pPr algn="ctr"/>
            <a:r>
              <a:rPr lang="en-US" sz="2400"/>
              <a:t>FDA- and CE-approved platform for real-time AI analysis of medical images in clinical settings.</a:t>
            </a:r>
          </a:p>
          <a:p>
            <a:pPr algn="ctr"/>
            <a:endParaRPr lang="en-US" sz="2400"/>
          </a:p>
        </p:txBody>
      </p:sp>
      <p:pic>
        <p:nvPicPr>
          <p:cNvPr id="3" name="Picture 2"/>
          <p:cNvPicPr>
            <a:picLocks noChangeAspect="1"/>
          </p:cNvPicPr>
          <p:nvPr/>
        </p:nvPicPr>
        <p:blipFill>
          <a:blip r:embed="rId2"/>
          <a:stretch>
            <a:fillRect/>
          </a:stretch>
        </p:blipFill>
        <p:spPr>
          <a:xfrm>
            <a:off x="9503977" y="703066"/>
            <a:ext cx="8079048" cy="4966214"/>
          </a:xfrm>
          <a:prstGeom prst="rect">
            <a:avLst/>
          </a:prstGeom>
        </p:spPr>
      </p:pic>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015663"/>
          </a:xfrm>
          <a:prstGeom prst="rect">
            <a:avLst/>
          </a:prstGeom>
          <a:noFill/>
        </p:spPr>
        <p:txBody>
          <a:bodyPr wrap="square" rtlCol="0">
            <a:spAutoFit/>
          </a:bodyPr>
          <a:lstStyle/>
          <a:p>
            <a:r>
              <a:rPr lang="en-US" sz="6000" err="1">
                <a:latin typeface="Manrope SemiBold"/>
              </a:rPr>
              <a:t>Aidoc</a:t>
            </a:r>
            <a:r>
              <a:rPr lang="en-US" sz="6000">
                <a:latin typeface="Manrope SemiBold"/>
              </a:rPr>
              <a:t>  </a:t>
            </a:r>
            <a:r>
              <a:rPr lang="en-US" sz="6000">
                <a:solidFill>
                  <a:srgbClr val="00B050"/>
                </a:solidFill>
                <a:latin typeface="Manrope SemiBold"/>
              </a:rPr>
              <a:t>[aidoc.com]</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9" y="4950644"/>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052907" y="7366310"/>
            <a:ext cx="3133253" cy="1569660"/>
          </a:xfrm>
          <a:prstGeom prst="rect">
            <a:avLst/>
          </a:prstGeom>
          <a:noFill/>
        </p:spPr>
        <p:txBody>
          <a:bodyPr wrap="square" rtlCol="0">
            <a:spAutoFit/>
          </a:bodyPr>
          <a:lstStyle/>
          <a:p>
            <a:pPr algn="ctr"/>
            <a:r>
              <a:rPr lang="en-US" sz="2400">
                <a:solidFill>
                  <a:schemeClr val="bg1"/>
                </a:solidFill>
              </a:rPr>
              <a:t>Makes image-based diagnostics accessible to end-users, not just clinicians.</a:t>
            </a: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7" y="7366310"/>
            <a:ext cx="3106044" cy="1569660"/>
          </a:xfrm>
          <a:prstGeom prst="rect">
            <a:avLst/>
          </a:prstGeom>
          <a:noFill/>
        </p:spPr>
        <p:txBody>
          <a:bodyPr wrap="square" rtlCol="0">
            <a:spAutoFit/>
          </a:bodyPr>
          <a:lstStyle/>
          <a:p>
            <a:pPr algn="ctr"/>
            <a:r>
              <a:rPr lang="en-US" sz="2400">
                <a:solidFill>
                  <a:schemeClr val="bg1"/>
                </a:solidFill>
              </a:rPr>
              <a:t>Integrates symptom analysis and image interpretation in one platform.</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366310"/>
            <a:ext cx="3106043" cy="1569660"/>
          </a:xfrm>
          <a:prstGeom prst="rect">
            <a:avLst/>
          </a:prstGeom>
          <a:noFill/>
        </p:spPr>
        <p:txBody>
          <a:bodyPr wrap="square" rtlCol="0">
            <a:spAutoFit/>
          </a:bodyPr>
          <a:lstStyle/>
          <a:p>
            <a:pPr algn="ctr"/>
            <a:r>
              <a:rPr lang="en-US" sz="2400" dirty="0">
                <a:solidFill>
                  <a:schemeClr val="bg1"/>
                </a:solidFill>
              </a:rPr>
              <a:t>Enables ongoing tracking and user interaction, which </a:t>
            </a:r>
            <a:r>
              <a:rPr lang="en-US" sz="2400" dirty="0" err="1">
                <a:solidFill>
                  <a:schemeClr val="bg1"/>
                </a:solidFill>
              </a:rPr>
              <a:t>Aidoc</a:t>
            </a:r>
            <a:r>
              <a:rPr lang="en-US" sz="2400" dirty="0">
                <a:solidFill>
                  <a:schemeClr val="bg1"/>
                </a:solidFill>
              </a:rPr>
              <a:t> lacks.</a:t>
            </a:r>
            <a:endParaRPr lang="ar-EG" sz="2400" dirty="0">
              <a:solidFill>
                <a:schemeClr val="bg1"/>
              </a:solidFill>
            </a:endParaRPr>
          </a:p>
        </p:txBody>
      </p:sp>
      <p:grpSp>
        <p:nvGrpSpPr>
          <p:cNvPr id="48" name="Group 47"/>
          <p:cNvGrpSpPr/>
          <p:nvPr/>
        </p:nvGrpSpPr>
        <p:grpSpPr>
          <a:xfrm>
            <a:off x="2486" y="8550458"/>
            <a:ext cx="834963" cy="834963"/>
            <a:chOff x="8540974" y="5307118"/>
            <a:chExt cx="834963" cy="834963"/>
          </a:xfrm>
        </p:grpSpPr>
        <p:sp>
          <p:nvSpPr>
            <p:cNvPr id="49" name="Oval 48">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1"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52" name="Rectangle 51"/>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spTree>
    <p:extLst>
      <p:ext uri="{BB962C8B-B14F-4D97-AF65-F5344CB8AC3E}">
        <p14:creationId xmlns:p14="http://schemas.microsoft.com/office/powerpoint/2010/main" val="151734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17">
            <a:extLst>
              <a:ext uri="{FF2B5EF4-FFF2-40B4-BE49-F238E27FC236}">
                <a16:creationId xmlns:a16="http://schemas.microsoft.com/office/drawing/2014/main" id="{2275FC03-41CA-CA1E-8C8E-0E2C719BC549}"/>
              </a:ext>
            </a:extLst>
          </p:cNvPr>
          <p:cNvSpPr/>
          <p:nvPr/>
        </p:nvSpPr>
        <p:spPr>
          <a:xfrm rot="10800000" flipV="1">
            <a:off x="794751"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p:cNvPicPr>
            <a:picLocks noChangeAspect="1"/>
          </p:cNvPicPr>
          <p:nvPr/>
        </p:nvPicPr>
        <p:blipFill>
          <a:blip r:embed="rId2"/>
          <a:stretch>
            <a:fillRect/>
          </a:stretch>
        </p:blipFill>
        <p:spPr>
          <a:xfrm>
            <a:off x="9589053" y="688050"/>
            <a:ext cx="8004368" cy="3999979"/>
          </a:xfrm>
          <a:prstGeom prst="rect">
            <a:avLst/>
          </a:prstGeom>
        </p:spPr>
      </p:pic>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015663"/>
          </a:xfrm>
          <a:prstGeom prst="rect">
            <a:avLst/>
          </a:prstGeom>
          <a:noFill/>
        </p:spPr>
        <p:txBody>
          <a:bodyPr wrap="square" rtlCol="0">
            <a:spAutoFit/>
          </a:bodyPr>
          <a:lstStyle/>
          <a:p>
            <a:r>
              <a:rPr lang="en-US" sz="6000">
                <a:latin typeface="Manrope SemiBold"/>
              </a:rPr>
              <a:t>Your.MD </a:t>
            </a:r>
            <a:r>
              <a:rPr lang="en-US" sz="6000">
                <a:solidFill>
                  <a:srgbClr val="00B050"/>
                </a:solidFill>
                <a:latin typeface="Manrope SemiBold"/>
              </a:rPr>
              <a:t>[your.md]</a:t>
            </a:r>
          </a:p>
        </p:txBody>
      </p:sp>
      <p:sp>
        <p:nvSpPr>
          <p:cNvPr id="20" name="TextBox 19">
            <a:extLst>
              <a:ext uri="{FF2B5EF4-FFF2-40B4-BE49-F238E27FC236}">
                <a16:creationId xmlns:a16="http://schemas.microsoft.com/office/drawing/2014/main" id="{551ECF0C-7E63-3F43-8625-11CE5890C1C1}"/>
              </a:ext>
            </a:extLst>
          </p:cNvPr>
          <p:cNvSpPr txBox="1"/>
          <p:nvPr/>
        </p:nvSpPr>
        <p:spPr>
          <a:xfrm>
            <a:off x="1010085" y="5617577"/>
            <a:ext cx="2698607" cy="1569660"/>
          </a:xfrm>
          <a:prstGeom prst="rect">
            <a:avLst/>
          </a:prstGeom>
          <a:noFill/>
        </p:spPr>
        <p:txBody>
          <a:bodyPr wrap="square" rtlCol="0">
            <a:spAutoFit/>
          </a:bodyPr>
          <a:lstStyle/>
          <a:p>
            <a:pPr algn="ctr"/>
            <a:r>
              <a:rPr lang="en-US" sz="2400"/>
              <a:t>High diagnostic accuracy (85–97%) for common conditions.</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8" y="4921850"/>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052907" y="7366310"/>
            <a:ext cx="3133253" cy="1938992"/>
          </a:xfrm>
          <a:prstGeom prst="rect">
            <a:avLst/>
          </a:prstGeom>
          <a:noFill/>
        </p:spPr>
        <p:txBody>
          <a:bodyPr wrap="square" rtlCol="0">
            <a:spAutoFit/>
          </a:bodyPr>
          <a:lstStyle/>
          <a:p>
            <a:pPr algn="ctr"/>
            <a:r>
              <a:rPr lang="en-US" sz="2400">
                <a:solidFill>
                  <a:schemeClr val="bg1"/>
                </a:solidFill>
              </a:rPr>
              <a:t>Integrates both symptom and image-based diagnostics for a more complete analysis.</a:t>
            </a: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7" y="7366310"/>
            <a:ext cx="3106044" cy="1938992"/>
          </a:xfrm>
          <a:prstGeom prst="rect">
            <a:avLst/>
          </a:prstGeom>
          <a:noFill/>
        </p:spPr>
        <p:txBody>
          <a:bodyPr wrap="square" rtlCol="0">
            <a:spAutoFit/>
          </a:bodyPr>
          <a:lstStyle/>
          <a:p>
            <a:pPr algn="ctr"/>
            <a:r>
              <a:rPr lang="en-US" sz="2400">
                <a:solidFill>
                  <a:schemeClr val="bg1"/>
                </a:solidFill>
              </a:rPr>
              <a:t>Utilizes explainable AI (XAI) to provide transparent, confidence-scored results.</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366310"/>
            <a:ext cx="3106043" cy="1938992"/>
          </a:xfrm>
          <a:prstGeom prst="rect">
            <a:avLst/>
          </a:prstGeom>
          <a:noFill/>
        </p:spPr>
        <p:txBody>
          <a:bodyPr wrap="square" rtlCol="0">
            <a:spAutoFit/>
          </a:bodyPr>
          <a:lstStyle/>
          <a:p>
            <a:pPr algn="ctr"/>
            <a:r>
              <a:rPr lang="en-US" sz="2400">
                <a:solidFill>
                  <a:schemeClr val="bg1"/>
                </a:solidFill>
              </a:rPr>
              <a:t>Offers users structured, understandable diagnostic reasoning, improving trust and clarity.</a:t>
            </a: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grpSp>
        <p:nvGrpSpPr>
          <p:cNvPr id="41" name="Group 40"/>
          <p:cNvGrpSpPr/>
          <p:nvPr/>
        </p:nvGrpSpPr>
        <p:grpSpPr>
          <a:xfrm>
            <a:off x="2486" y="8550458"/>
            <a:ext cx="834963" cy="834963"/>
            <a:chOff x="8540974" y="5307118"/>
            <a:chExt cx="834963" cy="834963"/>
          </a:xfrm>
        </p:grpSpPr>
        <p:sp>
          <p:nvSpPr>
            <p:cNvPr id="42" name="Oval 41">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42">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4"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45" name="Rectangle 44"/>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Tree>
    <p:extLst>
      <p:ext uri="{BB962C8B-B14F-4D97-AF65-F5344CB8AC3E}">
        <p14:creationId xmlns:p14="http://schemas.microsoft.com/office/powerpoint/2010/main" val="801671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CFDD480-11FD-BE9C-93F7-BFCD4196A85D}"/>
              </a:ext>
            </a:extLst>
          </p:cNvPr>
          <p:cNvSpPr/>
          <p:nvPr/>
        </p:nvSpPr>
        <p:spPr>
          <a:xfrm rot="10800000" flipV="1">
            <a:off x="5945075" y="680428"/>
            <a:ext cx="11641885" cy="8789902"/>
          </a:xfrm>
          <a:prstGeom prst="roundRect">
            <a:avLst>
              <a:gd name="adj" fmla="val 2284"/>
            </a:avLst>
          </a:prstGeom>
          <a:solidFill>
            <a:schemeClr val="bg1"/>
          </a:solidFill>
          <a:ln>
            <a:noFill/>
          </a:ln>
          <a:effectLst>
            <a:outerShdw blurRad="825500" dist="6350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D8880A87-0228-511E-382D-ADB8A073FB37}"/>
              </a:ext>
            </a:extLst>
          </p:cNvPr>
          <p:cNvSpPr txBox="1"/>
          <p:nvPr/>
        </p:nvSpPr>
        <p:spPr>
          <a:xfrm>
            <a:off x="7913883" y="2371826"/>
            <a:ext cx="6350757" cy="523220"/>
          </a:xfrm>
          <a:prstGeom prst="rect">
            <a:avLst/>
          </a:prstGeom>
          <a:noFill/>
        </p:spPr>
        <p:txBody>
          <a:bodyPr wrap="square" rtlCol="0">
            <a:spAutoFit/>
          </a:bodyPr>
          <a:lstStyle/>
          <a:p>
            <a:r>
              <a:rPr lang="en-US" sz="2800" dirty="0">
                <a:latin typeface="Manrope Medium"/>
              </a:rPr>
              <a:t>Laying the Foundation</a:t>
            </a:r>
            <a:endParaRPr lang="en-ID" sz="2800" dirty="0">
              <a:solidFill>
                <a:srgbClr val="031635"/>
              </a:solidFill>
              <a:latin typeface="Manrope Medium"/>
              <a:ea typeface="Noto Sans" panose="020B0502040504020204" pitchFamily="34" charset="0"/>
              <a:cs typeface="Rubik" pitchFamily="2" charset="-79"/>
            </a:endParaRPr>
          </a:p>
        </p:txBody>
      </p:sp>
      <p:sp>
        <p:nvSpPr>
          <p:cNvPr id="9" name="TextBox 8">
            <a:extLst>
              <a:ext uri="{FF2B5EF4-FFF2-40B4-BE49-F238E27FC236}">
                <a16:creationId xmlns:a16="http://schemas.microsoft.com/office/drawing/2014/main" id="{7B405050-77CC-C450-CC3C-9B8EDD3154A6}"/>
              </a:ext>
            </a:extLst>
          </p:cNvPr>
          <p:cNvSpPr txBox="1"/>
          <p:nvPr/>
        </p:nvSpPr>
        <p:spPr>
          <a:xfrm>
            <a:off x="7914044" y="2869657"/>
            <a:ext cx="9505276"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Used Flask for a lightweight, scalable web app and MySQL to securely store user data, symptoms, and diagnoses.</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21" name="Group 20"/>
          <p:cNvGrpSpPr/>
          <p:nvPr/>
        </p:nvGrpSpPr>
        <p:grpSpPr>
          <a:xfrm>
            <a:off x="7913882" y="4546800"/>
            <a:ext cx="8926154" cy="1605516"/>
            <a:chOff x="7913883" y="6834642"/>
            <a:chExt cx="8926154" cy="1605516"/>
          </a:xfrm>
        </p:grpSpPr>
        <p:sp>
          <p:nvSpPr>
            <p:cNvPr id="12" name="TextBox 11">
              <a:extLst>
                <a:ext uri="{FF2B5EF4-FFF2-40B4-BE49-F238E27FC236}">
                  <a16:creationId xmlns:a16="http://schemas.microsoft.com/office/drawing/2014/main" id="{B4188F30-8EB8-ABB9-9DF2-1DCD25B329EE}"/>
                </a:ext>
              </a:extLst>
            </p:cNvPr>
            <p:cNvSpPr txBox="1"/>
            <p:nvPr/>
          </p:nvSpPr>
          <p:spPr>
            <a:xfrm>
              <a:off x="7913883" y="7472201"/>
              <a:ext cx="8926154"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Organized data in a database with tables for users, symptoms, diseases, and history, using JSON for flexible storage.</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13" name="TextBox 12">
              <a:extLst>
                <a:ext uri="{FF2B5EF4-FFF2-40B4-BE49-F238E27FC236}">
                  <a16:creationId xmlns:a16="http://schemas.microsoft.com/office/drawing/2014/main" id="{1D57043B-95E5-BD91-2477-76AA37C93936}"/>
                </a:ext>
              </a:extLst>
            </p:cNvPr>
            <p:cNvSpPr txBox="1"/>
            <p:nvPr/>
          </p:nvSpPr>
          <p:spPr>
            <a:xfrm>
              <a:off x="7913883" y="6834642"/>
              <a:ext cx="3791091"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Smart Data Handling</a:t>
              </a:r>
            </a:p>
          </p:txBody>
        </p:sp>
      </p:grpSp>
      <p:sp>
        <p:nvSpPr>
          <p:cNvPr id="14" name="TextBox 13">
            <a:extLst>
              <a:ext uri="{FF2B5EF4-FFF2-40B4-BE49-F238E27FC236}">
                <a16:creationId xmlns:a16="http://schemas.microsoft.com/office/drawing/2014/main" id="{83008E1B-428A-2954-1D00-6780C5EF5A0E}"/>
              </a:ext>
            </a:extLst>
          </p:cNvPr>
          <p:cNvSpPr txBox="1"/>
          <p:nvPr/>
        </p:nvSpPr>
        <p:spPr>
          <a:xfrm>
            <a:off x="1400173" y="2865082"/>
            <a:ext cx="4544902" cy="923330"/>
          </a:xfrm>
          <a:prstGeom prst="rect">
            <a:avLst/>
          </a:prstGeom>
          <a:noFill/>
        </p:spPr>
        <p:txBody>
          <a:bodyPr wrap="square" rtlCol="0">
            <a:spAutoFit/>
          </a:bodyPr>
          <a:lstStyle/>
          <a:p>
            <a:r>
              <a:rPr lang="en-GB" sz="5400">
                <a:solidFill>
                  <a:srgbClr val="031635"/>
                </a:solidFill>
                <a:latin typeface="Manrope SemiBold"/>
                <a:ea typeface="Noto Sans"/>
              </a:rPr>
              <a:t>Methodology</a:t>
            </a:r>
            <a:endParaRPr lang="en-ID" sz="5400">
              <a:solidFill>
                <a:srgbClr val="36D17B"/>
              </a:solidFill>
              <a:latin typeface="Manrope SemiBold" pitchFamily="2" charset="0"/>
              <a:cs typeface="Rubik" pitchFamily="2" charset="-79"/>
            </a:endParaRPr>
          </a:p>
        </p:txBody>
      </p:sp>
      <p:grpSp>
        <p:nvGrpSpPr>
          <p:cNvPr id="3" name="Group 2"/>
          <p:cNvGrpSpPr/>
          <p:nvPr/>
        </p:nvGrpSpPr>
        <p:grpSpPr>
          <a:xfrm>
            <a:off x="6804498" y="2386105"/>
            <a:ext cx="724401" cy="618826"/>
            <a:chOff x="6800702" y="4410646"/>
            <a:chExt cx="724401" cy="618826"/>
          </a:xfrm>
        </p:grpSpPr>
        <p:sp>
          <p:nvSpPr>
            <p:cNvPr id="8" name="Oval 7">
              <a:extLst>
                <a:ext uri="{FF2B5EF4-FFF2-40B4-BE49-F238E27FC236}">
                  <a16:creationId xmlns:a16="http://schemas.microsoft.com/office/drawing/2014/main" id="{28E7B0AD-2F94-6435-7F3F-7F8273067BD1}"/>
                </a:ext>
              </a:extLst>
            </p:cNvPr>
            <p:cNvSpPr/>
            <p:nvPr/>
          </p:nvSpPr>
          <p:spPr>
            <a:xfrm>
              <a:off x="6853489" y="4410646"/>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TextBox 16">
              <a:extLst>
                <a:ext uri="{FF2B5EF4-FFF2-40B4-BE49-F238E27FC236}">
                  <a16:creationId xmlns:a16="http://schemas.microsoft.com/office/drawing/2014/main" id="{4DC55132-341A-F622-DEA5-F84801FFB4B6}"/>
                </a:ext>
              </a:extLst>
            </p:cNvPr>
            <p:cNvSpPr txBox="1"/>
            <p:nvPr/>
          </p:nvSpPr>
          <p:spPr>
            <a:xfrm>
              <a:off x="6800702" y="4550782"/>
              <a:ext cx="724401" cy="338554"/>
            </a:xfrm>
            <a:prstGeom prst="rect">
              <a:avLst/>
            </a:prstGeom>
            <a:noFill/>
          </p:spPr>
          <p:txBody>
            <a:bodyPr wrap="square" rtlCol="0">
              <a:spAutoFit/>
            </a:bodyPr>
            <a:lstStyle/>
            <a:p>
              <a:pPr algn="ctr"/>
              <a:r>
                <a:rPr lang="en-GB" sz="1600">
                  <a:solidFill>
                    <a:schemeClr val="bg1"/>
                  </a:solidFill>
                  <a:latin typeface="Manrope Medium" pitchFamily="2" charset="0"/>
                  <a:ea typeface="Noto Sans" panose="020B0502040504020204" pitchFamily="34" charset="0"/>
                  <a:cs typeface="Rubik" pitchFamily="2" charset="-79"/>
                </a:rPr>
                <a:t>01</a:t>
              </a:r>
              <a:endParaRPr lang="en-ID" sz="1600">
                <a:solidFill>
                  <a:schemeClr val="bg1"/>
                </a:solidFill>
                <a:latin typeface="Manrope Medium" pitchFamily="2" charset="0"/>
                <a:ea typeface="Noto Sans" panose="020B0502040504020204" pitchFamily="34" charset="0"/>
                <a:cs typeface="Rubik" pitchFamily="2" charset="-79"/>
              </a:endParaRPr>
            </a:p>
          </p:txBody>
        </p:sp>
      </p:grpSp>
      <p:grpSp>
        <p:nvGrpSpPr>
          <p:cNvPr id="2" name="Group 1"/>
          <p:cNvGrpSpPr/>
          <p:nvPr/>
        </p:nvGrpSpPr>
        <p:grpSpPr>
          <a:xfrm>
            <a:off x="6804497" y="4630943"/>
            <a:ext cx="724401" cy="618826"/>
            <a:chOff x="6800702" y="7087941"/>
            <a:chExt cx="724401" cy="618826"/>
          </a:xfrm>
        </p:grpSpPr>
        <p:sp>
          <p:nvSpPr>
            <p:cNvPr id="11" name="Oval 10">
              <a:extLst>
                <a:ext uri="{FF2B5EF4-FFF2-40B4-BE49-F238E27FC236}">
                  <a16:creationId xmlns:a16="http://schemas.microsoft.com/office/drawing/2014/main" id="{BAFA7342-9511-428C-8B14-568BBE514D46}"/>
                </a:ext>
              </a:extLst>
            </p:cNvPr>
            <p:cNvSpPr/>
            <p:nvPr/>
          </p:nvSpPr>
          <p:spPr>
            <a:xfrm>
              <a:off x="6861082" y="7087941"/>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8A2E051B-6828-8D72-3471-CD057BE723DA}"/>
                </a:ext>
              </a:extLst>
            </p:cNvPr>
            <p:cNvSpPr txBox="1"/>
            <p:nvPr/>
          </p:nvSpPr>
          <p:spPr>
            <a:xfrm>
              <a:off x="6800702" y="7212407"/>
              <a:ext cx="724401" cy="338554"/>
            </a:xfrm>
            <a:prstGeom prst="rect">
              <a:avLst/>
            </a:prstGeom>
            <a:noFill/>
          </p:spPr>
          <p:txBody>
            <a:bodyPr wrap="square" rtlCol="0">
              <a:spAutoFit/>
            </a:bodyPr>
            <a:lstStyle/>
            <a:p>
              <a:pPr algn="ctr"/>
              <a:r>
                <a:rPr lang="en-GB" sz="1600" dirty="0">
                  <a:solidFill>
                    <a:schemeClr val="bg1"/>
                  </a:solidFill>
                  <a:latin typeface="Manrope Medium" pitchFamily="2" charset="0"/>
                  <a:ea typeface="Noto Sans" panose="020B0502040504020204" pitchFamily="34" charset="0"/>
                  <a:cs typeface="Rubik" pitchFamily="2" charset="-79"/>
                </a:rPr>
                <a:t>02</a:t>
              </a:r>
              <a:endParaRPr lang="en-ID" sz="1600" dirty="0">
                <a:solidFill>
                  <a:schemeClr val="bg1"/>
                </a:solidFill>
                <a:latin typeface="Manrope Medium" pitchFamily="2" charset="0"/>
                <a:ea typeface="Noto Sans" panose="020B0502040504020204" pitchFamily="34" charset="0"/>
                <a:cs typeface="Rubik" pitchFamily="2" charset="-79"/>
              </a:endParaRPr>
            </a:p>
          </p:txBody>
        </p:sp>
      </p:grpSp>
      <p:sp>
        <p:nvSpPr>
          <p:cNvPr id="25" name="TextBox 24">
            <a:extLst>
              <a:ext uri="{FF2B5EF4-FFF2-40B4-BE49-F238E27FC236}">
                <a16:creationId xmlns:a16="http://schemas.microsoft.com/office/drawing/2014/main" id="{2A2C5E27-B279-648A-1608-69433365BF01}"/>
              </a:ext>
            </a:extLst>
          </p:cNvPr>
          <p:cNvSpPr txBox="1"/>
          <p:nvPr/>
        </p:nvSpPr>
        <p:spPr>
          <a:xfrm>
            <a:off x="1647860" y="4413379"/>
            <a:ext cx="4031425" cy="1477328"/>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TASHKHISI platform adopts a hybrid, multi-layered methodology that combines: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5" name="Group 4">
            <a:extLst>
              <a:ext uri="{FF2B5EF4-FFF2-40B4-BE49-F238E27FC236}">
                <a16:creationId xmlns:a16="http://schemas.microsoft.com/office/drawing/2014/main" id="{3CD8CDC6-476E-AD20-9FA1-C0236E6B15C7}"/>
              </a:ext>
            </a:extLst>
          </p:cNvPr>
          <p:cNvGrpSpPr/>
          <p:nvPr/>
        </p:nvGrpSpPr>
        <p:grpSpPr>
          <a:xfrm>
            <a:off x="6804498" y="6861503"/>
            <a:ext cx="10614822" cy="1475022"/>
            <a:chOff x="6804498" y="3862417"/>
            <a:chExt cx="10614822" cy="1475022"/>
          </a:xfrm>
        </p:grpSpPr>
        <p:grpSp>
          <p:nvGrpSpPr>
            <p:cNvPr id="20" name="Group 19"/>
            <p:cNvGrpSpPr/>
            <p:nvPr/>
          </p:nvGrpSpPr>
          <p:grpSpPr>
            <a:xfrm>
              <a:off x="7913882" y="3862417"/>
              <a:ext cx="9505438" cy="1475022"/>
              <a:chOff x="7913882" y="4350620"/>
              <a:chExt cx="9505438" cy="1475022"/>
            </a:xfrm>
          </p:grpSpPr>
          <p:sp>
            <p:nvSpPr>
              <p:cNvPr id="15" name="TextBox 14">
                <a:extLst>
                  <a:ext uri="{FF2B5EF4-FFF2-40B4-BE49-F238E27FC236}">
                    <a16:creationId xmlns:a16="http://schemas.microsoft.com/office/drawing/2014/main" id="{7B405050-77CC-C450-CC3C-9B8EDD3154A6}"/>
                  </a:ext>
                </a:extLst>
              </p:cNvPr>
              <p:cNvSpPr txBox="1"/>
              <p:nvPr/>
            </p:nvSpPr>
            <p:spPr>
              <a:xfrm>
                <a:off x="7914044" y="4848451"/>
                <a:ext cx="9505276" cy="97719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Integrated five AI models (diabetes, heart, fetal, liver, malaria) with YOLO, </a:t>
                </a:r>
                <a:r>
                  <a:rPr lang="en-US" sz="2000" dirty="0" err="1">
                    <a:solidFill>
                      <a:schemeClr val="bg1">
                        <a:lumMod val="65000"/>
                      </a:schemeClr>
                    </a:solidFill>
                    <a:latin typeface="Mulish" pitchFamily="2" charset="0"/>
                    <a:ea typeface="Noto Sans" panose="020B0502040504020204" pitchFamily="34" charset="0"/>
                    <a:cs typeface="Sarabun" panose="00000500000000000000" pitchFamily="2" charset="-34"/>
                  </a:rPr>
                  <a:t>FastAI</a:t>
                </a: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 and scikit-learn for precise predictions.</a:t>
                </a:r>
                <a:r>
                  <a:rPr lang="ar-EG" sz="2000" dirty="0">
                    <a:solidFill>
                      <a:schemeClr val="bg1">
                        <a:lumMod val="65000"/>
                      </a:schemeClr>
                    </a:solidFill>
                    <a:latin typeface="Mulish" pitchFamily="2" charset="0"/>
                    <a:ea typeface="Noto Sans" panose="020B0502040504020204" pitchFamily="34" charset="0"/>
                    <a:cs typeface="Sarabun" panose="00000500000000000000" pitchFamily="2" charset="-34"/>
                  </a:rPr>
                  <a:t>.</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16" name="TextBox 15">
                <a:extLst>
                  <a:ext uri="{FF2B5EF4-FFF2-40B4-BE49-F238E27FC236}">
                    <a16:creationId xmlns:a16="http://schemas.microsoft.com/office/drawing/2014/main" id="{F76D49DD-2F1A-9D6C-F7B7-EC42CD447B58}"/>
                  </a:ext>
                </a:extLst>
              </p:cNvPr>
              <p:cNvSpPr txBox="1"/>
              <p:nvPr/>
            </p:nvSpPr>
            <p:spPr>
              <a:xfrm>
                <a:off x="7913882" y="4350620"/>
                <a:ext cx="5466837"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AI-Powered Insights</a:t>
                </a:r>
              </a:p>
            </p:txBody>
          </p:sp>
        </p:grpSp>
        <p:sp>
          <p:nvSpPr>
            <p:cNvPr id="6" name="Oval 5">
              <a:extLst>
                <a:ext uri="{FF2B5EF4-FFF2-40B4-BE49-F238E27FC236}">
                  <a16:creationId xmlns:a16="http://schemas.microsoft.com/office/drawing/2014/main" id="{28E7B0AD-2F94-6435-7F3F-7F8273067BD1}"/>
                </a:ext>
              </a:extLst>
            </p:cNvPr>
            <p:cNvSpPr/>
            <p:nvPr/>
          </p:nvSpPr>
          <p:spPr>
            <a:xfrm>
              <a:off x="6857285" y="3876696"/>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4DC55132-341A-F622-DEA5-F84801FFB4B6}"/>
                </a:ext>
              </a:extLst>
            </p:cNvPr>
            <p:cNvSpPr txBox="1"/>
            <p:nvPr/>
          </p:nvSpPr>
          <p:spPr>
            <a:xfrm>
              <a:off x="6804498" y="4016832"/>
              <a:ext cx="724401" cy="338554"/>
            </a:xfrm>
            <a:prstGeom prst="rect">
              <a:avLst/>
            </a:prstGeom>
            <a:noFill/>
          </p:spPr>
          <p:txBody>
            <a:bodyPr wrap="square" lIns="91440" tIns="45720" rIns="91440" bIns="45720" rtlCol="0" anchor="t">
              <a:spAutoFit/>
            </a:bodyPr>
            <a:lstStyle/>
            <a:p>
              <a:pPr algn="ctr"/>
              <a:r>
                <a:rPr lang="en-GB" sz="1600">
                  <a:solidFill>
                    <a:schemeClr val="bg1"/>
                  </a:solidFill>
                  <a:latin typeface="Manrope Medium"/>
                  <a:ea typeface="Noto Sans"/>
                  <a:cs typeface="Rubik"/>
                </a:rPr>
                <a:t>03</a:t>
              </a:r>
              <a:endParaRPr lang="en-ID" sz="1600">
                <a:solidFill>
                  <a:schemeClr val="bg1"/>
                </a:solidFill>
                <a:latin typeface="Manrope Medium" pitchFamily="2" charset="0"/>
                <a:ea typeface="Noto Sans" panose="020B0502040504020204" pitchFamily="34" charset="0"/>
                <a:cs typeface="Rubik" pitchFamily="2" charset="-79"/>
              </a:endParaRPr>
            </a:p>
          </p:txBody>
        </p:sp>
      </p:grpSp>
    </p:spTree>
    <p:extLst>
      <p:ext uri="{BB962C8B-B14F-4D97-AF65-F5344CB8AC3E}">
        <p14:creationId xmlns:p14="http://schemas.microsoft.com/office/powerpoint/2010/main" val="418669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CFDD480-11FD-BE9C-93F7-BFCD4196A85D}"/>
              </a:ext>
            </a:extLst>
          </p:cNvPr>
          <p:cNvSpPr/>
          <p:nvPr/>
        </p:nvSpPr>
        <p:spPr>
          <a:xfrm rot="10800000" flipV="1">
            <a:off x="5945075" y="680428"/>
            <a:ext cx="11641885" cy="8789902"/>
          </a:xfrm>
          <a:prstGeom prst="roundRect">
            <a:avLst>
              <a:gd name="adj" fmla="val 2284"/>
            </a:avLst>
          </a:prstGeom>
          <a:solidFill>
            <a:schemeClr val="bg1"/>
          </a:solidFill>
          <a:ln>
            <a:noFill/>
          </a:ln>
          <a:effectLst>
            <a:outerShdw blurRad="825500" dist="6350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TextBox 13">
            <a:extLst>
              <a:ext uri="{FF2B5EF4-FFF2-40B4-BE49-F238E27FC236}">
                <a16:creationId xmlns:a16="http://schemas.microsoft.com/office/drawing/2014/main" id="{83008E1B-428A-2954-1D00-6780C5EF5A0E}"/>
              </a:ext>
            </a:extLst>
          </p:cNvPr>
          <p:cNvSpPr txBox="1"/>
          <p:nvPr/>
        </p:nvSpPr>
        <p:spPr>
          <a:xfrm>
            <a:off x="1400173" y="2865082"/>
            <a:ext cx="4544902" cy="923330"/>
          </a:xfrm>
          <a:prstGeom prst="rect">
            <a:avLst/>
          </a:prstGeom>
          <a:noFill/>
        </p:spPr>
        <p:txBody>
          <a:bodyPr wrap="square" rtlCol="0">
            <a:spAutoFit/>
          </a:bodyPr>
          <a:lstStyle/>
          <a:p>
            <a:r>
              <a:rPr lang="en-GB" sz="5400" dirty="0">
                <a:solidFill>
                  <a:srgbClr val="031635"/>
                </a:solidFill>
                <a:latin typeface="Manrope SemiBold"/>
                <a:ea typeface="Noto Sans"/>
              </a:rPr>
              <a:t>Methodology</a:t>
            </a:r>
            <a:endParaRPr lang="en-ID" sz="5400" dirty="0">
              <a:solidFill>
                <a:srgbClr val="36D17B"/>
              </a:solidFill>
              <a:latin typeface="Manrope SemiBold" pitchFamily="2" charset="0"/>
              <a:cs typeface="Rubik" pitchFamily="2" charset="-79"/>
            </a:endParaRPr>
          </a:p>
        </p:txBody>
      </p:sp>
      <p:grpSp>
        <p:nvGrpSpPr>
          <p:cNvPr id="3" name="Group 2">
            <a:extLst>
              <a:ext uri="{FF2B5EF4-FFF2-40B4-BE49-F238E27FC236}">
                <a16:creationId xmlns:a16="http://schemas.microsoft.com/office/drawing/2014/main" id="{2EDC0824-7A68-2EE1-4C3A-3BA2CB74B83C}"/>
              </a:ext>
            </a:extLst>
          </p:cNvPr>
          <p:cNvGrpSpPr/>
          <p:nvPr/>
        </p:nvGrpSpPr>
        <p:grpSpPr>
          <a:xfrm>
            <a:off x="6748247" y="2197028"/>
            <a:ext cx="10035539" cy="1540553"/>
            <a:chOff x="6804498" y="7457229"/>
            <a:chExt cx="10035539" cy="1540553"/>
          </a:xfrm>
        </p:grpSpPr>
        <p:grpSp>
          <p:nvGrpSpPr>
            <p:cNvPr id="21" name="Group 20"/>
            <p:cNvGrpSpPr/>
            <p:nvPr/>
          </p:nvGrpSpPr>
          <p:grpSpPr>
            <a:xfrm>
              <a:off x="7913883" y="7457229"/>
              <a:ext cx="8926154" cy="1540553"/>
              <a:chOff x="7913883" y="7537165"/>
              <a:chExt cx="8926154" cy="1540553"/>
            </a:xfrm>
          </p:grpSpPr>
          <p:sp>
            <p:nvSpPr>
              <p:cNvPr id="12" name="TextBox 11">
                <a:extLst>
                  <a:ext uri="{FF2B5EF4-FFF2-40B4-BE49-F238E27FC236}">
                    <a16:creationId xmlns:a16="http://schemas.microsoft.com/office/drawing/2014/main" id="{B4188F30-8EB8-ABB9-9DF2-1DCD25B329EE}"/>
                  </a:ext>
                </a:extLst>
              </p:cNvPr>
              <p:cNvSpPr txBox="1"/>
              <p:nvPr/>
            </p:nvSpPr>
            <p:spPr>
              <a:xfrm>
                <a:off x="7913883" y="8109761"/>
                <a:ext cx="8926154"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Connected to </a:t>
                </a:r>
                <a:r>
                  <a:rPr lang="en-US" sz="2000" dirty="0" err="1">
                    <a:solidFill>
                      <a:schemeClr val="bg1">
                        <a:lumMod val="65000"/>
                      </a:schemeClr>
                    </a:solidFill>
                    <a:latin typeface="Mulish" pitchFamily="2" charset="0"/>
                    <a:ea typeface="Noto Sans" panose="020B0502040504020204" pitchFamily="34" charset="0"/>
                    <a:cs typeface="Sarabun" panose="00000500000000000000" pitchFamily="2" charset="-34"/>
                  </a:rPr>
                  <a:t>Priaid</a:t>
                </a: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 Health API for symptom-based diagnosis and body mapping, with optimized token caching.</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13" name="TextBox 12">
                <a:extLst>
                  <a:ext uri="{FF2B5EF4-FFF2-40B4-BE49-F238E27FC236}">
                    <a16:creationId xmlns:a16="http://schemas.microsoft.com/office/drawing/2014/main" id="{1D57043B-95E5-BD91-2477-76AA37C93936}"/>
                  </a:ext>
                </a:extLst>
              </p:cNvPr>
              <p:cNvSpPr txBox="1"/>
              <p:nvPr/>
            </p:nvSpPr>
            <p:spPr>
              <a:xfrm>
                <a:off x="7913883" y="7537165"/>
                <a:ext cx="5314437"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Tapping Medical Expertise</a:t>
                </a:r>
              </a:p>
            </p:txBody>
          </p:sp>
        </p:grpSp>
        <p:sp>
          <p:nvSpPr>
            <p:cNvPr id="11" name="Oval 10">
              <a:extLst>
                <a:ext uri="{FF2B5EF4-FFF2-40B4-BE49-F238E27FC236}">
                  <a16:creationId xmlns:a16="http://schemas.microsoft.com/office/drawing/2014/main" id="{BAFA7342-9511-428C-8B14-568BBE514D46}"/>
                </a:ext>
              </a:extLst>
            </p:cNvPr>
            <p:cNvSpPr/>
            <p:nvPr/>
          </p:nvSpPr>
          <p:spPr>
            <a:xfrm>
              <a:off x="6864878" y="7457229"/>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8A2E051B-6828-8D72-3471-CD057BE723DA}"/>
                </a:ext>
              </a:extLst>
            </p:cNvPr>
            <p:cNvSpPr txBox="1"/>
            <p:nvPr/>
          </p:nvSpPr>
          <p:spPr>
            <a:xfrm>
              <a:off x="6804498" y="7581695"/>
              <a:ext cx="724401" cy="338554"/>
            </a:xfrm>
            <a:prstGeom prst="rect">
              <a:avLst/>
            </a:prstGeom>
            <a:noFill/>
          </p:spPr>
          <p:txBody>
            <a:bodyPr wrap="square" lIns="91440" tIns="45720" rIns="91440" bIns="45720" rtlCol="0" anchor="t">
              <a:spAutoFit/>
            </a:bodyPr>
            <a:lstStyle/>
            <a:p>
              <a:pPr algn="ctr"/>
              <a:r>
                <a:rPr lang="en-GB" sz="1600" dirty="0">
                  <a:solidFill>
                    <a:schemeClr val="bg1"/>
                  </a:solidFill>
                  <a:latin typeface="Manrope Medium"/>
                  <a:ea typeface="Noto Sans"/>
                  <a:cs typeface="Rubik"/>
                </a:rPr>
                <a:t>04</a:t>
              </a:r>
              <a:endParaRPr lang="en-ID" sz="1600" dirty="0">
                <a:solidFill>
                  <a:schemeClr val="bg1"/>
                </a:solidFill>
                <a:latin typeface="Manrope Medium" pitchFamily="2" charset="0"/>
                <a:ea typeface="Noto Sans" panose="020B0502040504020204" pitchFamily="34" charset="0"/>
                <a:cs typeface="Rubik" pitchFamily="2" charset="-79"/>
              </a:endParaRPr>
            </a:p>
          </p:txBody>
        </p:sp>
      </p:grpSp>
      <p:sp>
        <p:nvSpPr>
          <p:cNvPr id="24" name="TextBox 23">
            <a:extLst>
              <a:ext uri="{FF2B5EF4-FFF2-40B4-BE49-F238E27FC236}">
                <a16:creationId xmlns:a16="http://schemas.microsoft.com/office/drawing/2014/main" id="{2A2C5E27-B279-648A-1608-69433365BF01}"/>
              </a:ext>
            </a:extLst>
          </p:cNvPr>
          <p:cNvSpPr txBox="1"/>
          <p:nvPr/>
        </p:nvSpPr>
        <p:spPr>
          <a:xfrm>
            <a:off x="1647860" y="4413379"/>
            <a:ext cx="4031425" cy="1477328"/>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TASHKHISI platform adopts a hybrid, multi-layered methodology that combines: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23" name="Group 22">
            <a:extLst>
              <a:ext uri="{FF2B5EF4-FFF2-40B4-BE49-F238E27FC236}">
                <a16:creationId xmlns:a16="http://schemas.microsoft.com/office/drawing/2014/main" id="{22E82D0C-4D9D-ECB8-C973-65B9E68B99F1}"/>
              </a:ext>
            </a:extLst>
          </p:cNvPr>
          <p:cNvGrpSpPr/>
          <p:nvPr/>
        </p:nvGrpSpPr>
        <p:grpSpPr>
          <a:xfrm>
            <a:off x="6748247" y="7163854"/>
            <a:ext cx="10035539" cy="1540553"/>
            <a:chOff x="6804498" y="7457229"/>
            <a:chExt cx="10035539" cy="1540553"/>
          </a:xfrm>
        </p:grpSpPr>
        <p:grpSp>
          <p:nvGrpSpPr>
            <p:cNvPr id="25" name="Group 24">
              <a:extLst>
                <a:ext uri="{FF2B5EF4-FFF2-40B4-BE49-F238E27FC236}">
                  <a16:creationId xmlns:a16="http://schemas.microsoft.com/office/drawing/2014/main" id="{5D3D43D2-FE8A-6053-C61E-4630F1F351F0}"/>
                </a:ext>
              </a:extLst>
            </p:cNvPr>
            <p:cNvGrpSpPr/>
            <p:nvPr/>
          </p:nvGrpSpPr>
          <p:grpSpPr>
            <a:xfrm>
              <a:off x="7913883" y="7457229"/>
              <a:ext cx="8926154" cy="1540553"/>
              <a:chOff x="7913883" y="7537165"/>
              <a:chExt cx="8926154" cy="1540553"/>
            </a:xfrm>
          </p:grpSpPr>
          <p:sp>
            <p:nvSpPr>
              <p:cNvPr id="28" name="TextBox 27">
                <a:extLst>
                  <a:ext uri="{FF2B5EF4-FFF2-40B4-BE49-F238E27FC236}">
                    <a16:creationId xmlns:a16="http://schemas.microsoft.com/office/drawing/2014/main" id="{23AE0EB2-4E8B-2927-B2A1-1C4E9EC84EE4}"/>
                  </a:ext>
                </a:extLst>
              </p:cNvPr>
              <p:cNvSpPr txBox="1"/>
              <p:nvPr/>
            </p:nvSpPr>
            <p:spPr>
              <a:xfrm>
                <a:off x="7913883" y="8109761"/>
                <a:ext cx="8926154"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Tested APIs, AI models, and security to ensure accuracy, reliability, and user data protection.</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29" name="TextBox 28">
                <a:extLst>
                  <a:ext uri="{FF2B5EF4-FFF2-40B4-BE49-F238E27FC236}">
                    <a16:creationId xmlns:a16="http://schemas.microsoft.com/office/drawing/2014/main" id="{E0C0CA19-F8F7-BBA5-7956-956C7B3FB8E3}"/>
                  </a:ext>
                </a:extLst>
              </p:cNvPr>
              <p:cNvSpPr txBox="1"/>
              <p:nvPr/>
            </p:nvSpPr>
            <p:spPr>
              <a:xfrm>
                <a:off x="7913883" y="7537165"/>
                <a:ext cx="5314437"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Rock-Solid Testing</a:t>
                </a:r>
              </a:p>
            </p:txBody>
          </p:sp>
        </p:grpSp>
        <p:sp>
          <p:nvSpPr>
            <p:cNvPr id="26" name="Oval 25">
              <a:extLst>
                <a:ext uri="{FF2B5EF4-FFF2-40B4-BE49-F238E27FC236}">
                  <a16:creationId xmlns:a16="http://schemas.microsoft.com/office/drawing/2014/main" id="{4853EB16-5B6B-6537-C906-F14BAE1BA469}"/>
                </a:ext>
              </a:extLst>
            </p:cNvPr>
            <p:cNvSpPr/>
            <p:nvPr/>
          </p:nvSpPr>
          <p:spPr>
            <a:xfrm>
              <a:off x="6864878" y="7457229"/>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40DC8C01-C525-C84D-E24C-AD479274B3F8}"/>
                </a:ext>
              </a:extLst>
            </p:cNvPr>
            <p:cNvSpPr txBox="1"/>
            <p:nvPr/>
          </p:nvSpPr>
          <p:spPr>
            <a:xfrm>
              <a:off x="6804498" y="7581695"/>
              <a:ext cx="724401" cy="338554"/>
            </a:xfrm>
            <a:prstGeom prst="rect">
              <a:avLst/>
            </a:prstGeom>
            <a:noFill/>
          </p:spPr>
          <p:txBody>
            <a:bodyPr wrap="square" lIns="91440" tIns="45720" rIns="91440" bIns="45720" rtlCol="0" anchor="t">
              <a:spAutoFit/>
            </a:bodyPr>
            <a:lstStyle/>
            <a:p>
              <a:pPr algn="ctr"/>
              <a:r>
                <a:rPr lang="en-GB" sz="1600" dirty="0">
                  <a:solidFill>
                    <a:schemeClr val="bg1"/>
                  </a:solidFill>
                  <a:latin typeface="Manrope Medium"/>
                  <a:ea typeface="Noto Sans"/>
                  <a:cs typeface="Rubik"/>
                </a:rPr>
                <a:t>06</a:t>
              </a:r>
              <a:endParaRPr lang="en-ID" sz="1600" dirty="0">
                <a:solidFill>
                  <a:schemeClr val="bg1"/>
                </a:solidFill>
                <a:latin typeface="Manrope Medium" pitchFamily="2" charset="0"/>
                <a:ea typeface="Noto Sans" panose="020B0502040504020204" pitchFamily="34" charset="0"/>
                <a:cs typeface="Rubik" pitchFamily="2" charset="-79"/>
              </a:endParaRPr>
            </a:p>
          </p:txBody>
        </p:sp>
      </p:grpSp>
      <p:grpSp>
        <p:nvGrpSpPr>
          <p:cNvPr id="32" name="Group 31">
            <a:extLst>
              <a:ext uri="{FF2B5EF4-FFF2-40B4-BE49-F238E27FC236}">
                <a16:creationId xmlns:a16="http://schemas.microsoft.com/office/drawing/2014/main" id="{30B34B9C-28BF-01AE-51B7-831BE9A87A42}"/>
              </a:ext>
            </a:extLst>
          </p:cNvPr>
          <p:cNvGrpSpPr/>
          <p:nvPr/>
        </p:nvGrpSpPr>
        <p:grpSpPr>
          <a:xfrm>
            <a:off x="6748247" y="4680441"/>
            <a:ext cx="10035539" cy="1540553"/>
            <a:chOff x="6804498" y="7457229"/>
            <a:chExt cx="10035539" cy="1540553"/>
          </a:xfrm>
        </p:grpSpPr>
        <p:grpSp>
          <p:nvGrpSpPr>
            <p:cNvPr id="33" name="Group 32">
              <a:extLst>
                <a:ext uri="{FF2B5EF4-FFF2-40B4-BE49-F238E27FC236}">
                  <a16:creationId xmlns:a16="http://schemas.microsoft.com/office/drawing/2014/main" id="{5EE01C64-387D-7302-F89A-62D0034654BF}"/>
                </a:ext>
              </a:extLst>
            </p:cNvPr>
            <p:cNvGrpSpPr/>
            <p:nvPr/>
          </p:nvGrpSpPr>
          <p:grpSpPr>
            <a:xfrm>
              <a:off x="7913883" y="7457229"/>
              <a:ext cx="8926154" cy="1540553"/>
              <a:chOff x="7913883" y="7537165"/>
              <a:chExt cx="8926154" cy="1540553"/>
            </a:xfrm>
          </p:grpSpPr>
          <p:sp>
            <p:nvSpPr>
              <p:cNvPr id="36" name="TextBox 35">
                <a:extLst>
                  <a:ext uri="{FF2B5EF4-FFF2-40B4-BE49-F238E27FC236}">
                    <a16:creationId xmlns:a16="http://schemas.microsoft.com/office/drawing/2014/main" id="{3FFEE0D5-7118-03EA-0B6E-17B84D44F75D}"/>
                  </a:ext>
                </a:extLst>
              </p:cNvPr>
              <p:cNvSpPr txBox="1"/>
              <p:nvPr/>
            </p:nvSpPr>
            <p:spPr>
              <a:xfrm>
                <a:off x="7913883" y="8109761"/>
                <a:ext cx="8926154"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Built intuitive pages (Home, Diagnose, Profile) using HTML, CSS, and JavaScript for seamless and responsive interaction with all devices.</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37" name="TextBox 36">
                <a:extLst>
                  <a:ext uri="{FF2B5EF4-FFF2-40B4-BE49-F238E27FC236}">
                    <a16:creationId xmlns:a16="http://schemas.microsoft.com/office/drawing/2014/main" id="{402A8409-EDC0-75A3-665C-01FBAC543042}"/>
                  </a:ext>
                </a:extLst>
              </p:cNvPr>
              <p:cNvSpPr txBox="1"/>
              <p:nvPr/>
            </p:nvSpPr>
            <p:spPr>
              <a:xfrm>
                <a:off x="7913883" y="7537165"/>
                <a:ext cx="5314437" cy="523220"/>
              </a:xfrm>
              <a:prstGeom prst="rect">
                <a:avLst/>
              </a:prstGeom>
              <a:noFill/>
            </p:spPr>
            <p:txBody>
              <a:bodyPr wrap="square" rtlCol="0">
                <a:spAutoFit/>
              </a:bodyPr>
              <a:lstStyle/>
              <a:p>
                <a:r>
                  <a:rPr lang="en-ID" sz="2800" dirty="0">
                    <a:solidFill>
                      <a:srgbClr val="031635"/>
                    </a:solidFill>
                    <a:latin typeface="Manrope Medium" pitchFamily="2" charset="0"/>
                    <a:ea typeface="Noto Sans" panose="020B0502040504020204" pitchFamily="34" charset="0"/>
                    <a:cs typeface="Rubik" pitchFamily="2" charset="-79"/>
                  </a:rPr>
                  <a:t>User-Friendly Design</a:t>
                </a:r>
              </a:p>
            </p:txBody>
          </p:sp>
        </p:grpSp>
        <p:sp>
          <p:nvSpPr>
            <p:cNvPr id="34" name="Oval 33">
              <a:extLst>
                <a:ext uri="{FF2B5EF4-FFF2-40B4-BE49-F238E27FC236}">
                  <a16:creationId xmlns:a16="http://schemas.microsoft.com/office/drawing/2014/main" id="{9D038A2D-54E4-0E8B-F9D3-439F75A6A767}"/>
                </a:ext>
              </a:extLst>
            </p:cNvPr>
            <p:cNvSpPr/>
            <p:nvPr/>
          </p:nvSpPr>
          <p:spPr>
            <a:xfrm>
              <a:off x="6864878" y="7457229"/>
              <a:ext cx="618826" cy="618826"/>
            </a:xfrm>
            <a:prstGeom prst="ellipse">
              <a:avLst/>
            </a:prstGeom>
            <a:gradFill flip="none" rotWithShape="1">
              <a:gsLst>
                <a:gs pos="0">
                  <a:srgbClr val="2157DF"/>
                </a:gs>
                <a:gs pos="100000">
                  <a:srgbClr val="3094F8"/>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TextBox 34">
              <a:extLst>
                <a:ext uri="{FF2B5EF4-FFF2-40B4-BE49-F238E27FC236}">
                  <a16:creationId xmlns:a16="http://schemas.microsoft.com/office/drawing/2014/main" id="{F0FEA29B-75C0-15E0-2501-59422383BE17}"/>
                </a:ext>
              </a:extLst>
            </p:cNvPr>
            <p:cNvSpPr txBox="1"/>
            <p:nvPr/>
          </p:nvSpPr>
          <p:spPr>
            <a:xfrm>
              <a:off x="6804498" y="7581695"/>
              <a:ext cx="724401" cy="338554"/>
            </a:xfrm>
            <a:prstGeom prst="rect">
              <a:avLst/>
            </a:prstGeom>
            <a:noFill/>
          </p:spPr>
          <p:txBody>
            <a:bodyPr wrap="square" lIns="91440" tIns="45720" rIns="91440" bIns="45720" rtlCol="0" anchor="t">
              <a:spAutoFit/>
            </a:bodyPr>
            <a:lstStyle/>
            <a:p>
              <a:pPr algn="ctr"/>
              <a:r>
                <a:rPr lang="en-GB" sz="1600" dirty="0">
                  <a:solidFill>
                    <a:schemeClr val="bg1"/>
                  </a:solidFill>
                  <a:latin typeface="Manrope Medium"/>
                  <a:ea typeface="Noto Sans"/>
                  <a:cs typeface="Rubik"/>
                </a:rPr>
                <a:t>05</a:t>
              </a:r>
              <a:endParaRPr lang="en-ID" sz="1600" dirty="0">
                <a:solidFill>
                  <a:schemeClr val="bg1"/>
                </a:solidFill>
                <a:latin typeface="Manrope Medium" pitchFamily="2" charset="0"/>
                <a:ea typeface="Noto Sans" panose="020B0502040504020204" pitchFamily="34" charset="0"/>
                <a:cs typeface="Rubik" pitchFamily="2" charset="-79"/>
              </a:endParaRPr>
            </a:p>
          </p:txBody>
        </p:sp>
      </p:grpSp>
    </p:spTree>
    <p:extLst>
      <p:ext uri="{BB962C8B-B14F-4D97-AF65-F5344CB8AC3E}">
        <p14:creationId xmlns:p14="http://schemas.microsoft.com/office/powerpoint/2010/main" val="3767553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F8828-6928-28C2-6C03-B977A3B7CBB4}"/>
              </a:ext>
            </a:extLst>
          </p:cNvPr>
          <p:cNvSpPr txBox="1"/>
          <p:nvPr/>
        </p:nvSpPr>
        <p:spPr>
          <a:xfrm>
            <a:off x="1637855" y="2995144"/>
            <a:ext cx="4244785" cy="1938992"/>
          </a:xfrm>
          <a:prstGeom prst="rect">
            <a:avLst/>
          </a:prstGeom>
          <a:noFill/>
        </p:spPr>
        <p:txBody>
          <a:bodyPr wrap="square" rtlCol="0">
            <a:spAutoFit/>
          </a:bodyPr>
          <a:lstStyle/>
          <a:p>
            <a:r>
              <a:rPr lang="en-GB" sz="6000" dirty="0">
                <a:solidFill>
                  <a:srgbClr val="00B050"/>
                </a:solidFill>
                <a:latin typeface="Manrope SemiBold" pitchFamily="2" charset="0"/>
                <a:ea typeface="Noto Sans" panose="020B0502040504020204" pitchFamily="34" charset="0"/>
                <a:cs typeface="Rubik" pitchFamily="2" charset="-79"/>
              </a:rPr>
              <a:t>Proposed</a:t>
            </a:r>
            <a:r>
              <a:rPr lang="en-GB" sz="6000" dirty="0">
                <a:solidFill>
                  <a:srgbClr val="031635"/>
                </a:solidFill>
                <a:latin typeface="Manrope SemiBold" pitchFamily="2" charset="0"/>
                <a:ea typeface="Noto Sans" panose="020B0502040504020204" pitchFamily="34" charset="0"/>
                <a:cs typeface="Rubik" pitchFamily="2" charset="-79"/>
              </a:rPr>
              <a:t> Approach</a:t>
            </a:r>
            <a:endParaRPr lang="en-ID" sz="6000" dirty="0">
              <a:solidFill>
                <a:srgbClr val="36D17B"/>
              </a:solidFill>
              <a:latin typeface="Manrope SemiBold" pitchFamily="2" charset="0"/>
              <a:cs typeface="Rubik" pitchFamily="2" charset="-79"/>
            </a:endParaRPr>
          </a:p>
        </p:txBody>
      </p:sp>
      <p:sp>
        <p:nvSpPr>
          <p:cNvPr id="3" name="TextBox 2">
            <a:extLst>
              <a:ext uri="{FF2B5EF4-FFF2-40B4-BE49-F238E27FC236}">
                <a16:creationId xmlns:a16="http://schemas.microsoft.com/office/drawing/2014/main" id="{2A2C5E27-B279-648A-1608-69433365BF01}"/>
              </a:ext>
            </a:extLst>
          </p:cNvPr>
          <p:cNvSpPr txBox="1"/>
          <p:nvPr/>
        </p:nvSpPr>
        <p:spPr>
          <a:xfrm>
            <a:off x="1637855" y="5406981"/>
            <a:ext cx="4706241" cy="1420004"/>
          </a:xfrm>
          <a:prstGeom prst="rect">
            <a:avLst/>
          </a:prstGeom>
          <a:noFill/>
        </p:spPr>
        <p:txBody>
          <a:bodyPr wrap="square" rtlCol="0">
            <a:spAutoFit/>
          </a:bodyPr>
          <a:lstStyle/>
          <a:p>
            <a:pPr>
              <a:lnSpc>
                <a:spcPct val="150000"/>
              </a:lnSpc>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The proposed approach addresses key limitations of existing medical diagnostic platforms through:</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5" name="TextBox 4">
            <a:extLst>
              <a:ext uri="{FF2B5EF4-FFF2-40B4-BE49-F238E27FC236}">
                <a16:creationId xmlns:a16="http://schemas.microsoft.com/office/drawing/2014/main" id="{08A0012E-7279-9C23-0D44-AF3E1B488D6B}"/>
              </a:ext>
            </a:extLst>
          </p:cNvPr>
          <p:cNvSpPr txBox="1"/>
          <p:nvPr/>
        </p:nvSpPr>
        <p:spPr>
          <a:xfrm>
            <a:off x="9319158" y="1200012"/>
            <a:ext cx="4537116" cy="523220"/>
          </a:xfrm>
          <a:prstGeom prst="rect">
            <a:avLst/>
          </a:prstGeom>
          <a:noFill/>
        </p:spPr>
        <p:txBody>
          <a:bodyPr wrap="square" rtlCol="0">
            <a:spAutoFit/>
          </a:bodyPr>
          <a:lstStyle/>
          <a:p>
            <a:r>
              <a:rPr lang="en-GB" sz="2800">
                <a:solidFill>
                  <a:srgbClr val="031635"/>
                </a:solidFill>
                <a:latin typeface="Manrope Medium" pitchFamily="2" charset="0"/>
                <a:ea typeface="Noto Sans" panose="020B0502040504020204" pitchFamily="34" charset="0"/>
                <a:cs typeface="Rubik" pitchFamily="2" charset="-79"/>
              </a:rPr>
              <a:t>Symptom-Based Diagnosis</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7" name="TextBox 6">
            <a:extLst>
              <a:ext uri="{FF2B5EF4-FFF2-40B4-BE49-F238E27FC236}">
                <a16:creationId xmlns:a16="http://schemas.microsoft.com/office/drawing/2014/main" id="{3D92B93F-4F54-D444-C721-5F6B0B3A8CBB}"/>
              </a:ext>
            </a:extLst>
          </p:cNvPr>
          <p:cNvSpPr txBox="1"/>
          <p:nvPr/>
        </p:nvSpPr>
        <p:spPr>
          <a:xfrm>
            <a:off x="9319158" y="1680375"/>
            <a:ext cx="8968842" cy="1477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Users input symptoms and demographic data via a responsive web interface.</a:t>
            </a:r>
            <a:endParaRPr lang="ar-EG"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Integrated with </a:t>
            </a:r>
            <a:r>
              <a:rPr lang="en-US" sz="2000" dirty="0" err="1">
                <a:solidFill>
                  <a:schemeClr val="bg1">
                    <a:lumMod val="65000"/>
                  </a:schemeClr>
                </a:solidFill>
                <a:latin typeface="Mulish" pitchFamily="2" charset="0"/>
                <a:ea typeface="Noto Sans" panose="020B0502040504020204" pitchFamily="34" charset="0"/>
                <a:cs typeface="Sarabun" panose="00000500000000000000" pitchFamily="2" charset="-34"/>
              </a:rPr>
              <a:t>Priaid</a:t>
            </a: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 API for fast, evidence-based condition prediction.</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8" name="Group 7"/>
          <p:cNvGrpSpPr/>
          <p:nvPr/>
        </p:nvGrpSpPr>
        <p:grpSpPr>
          <a:xfrm>
            <a:off x="6925593" y="1200012"/>
            <a:ext cx="1553865" cy="1441908"/>
            <a:chOff x="6925593" y="1200012"/>
            <a:chExt cx="1553865" cy="1441908"/>
          </a:xfrm>
        </p:grpSpPr>
        <p:sp>
          <p:nvSpPr>
            <p:cNvPr id="19" name="Rectangle: Rounded Corners 18">
              <a:extLst>
                <a:ext uri="{FF2B5EF4-FFF2-40B4-BE49-F238E27FC236}">
                  <a16:creationId xmlns:a16="http://schemas.microsoft.com/office/drawing/2014/main" id="{0DA596E5-34A4-E493-3AF9-81FF55FD9931}"/>
                </a:ext>
              </a:extLst>
            </p:cNvPr>
            <p:cNvSpPr/>
            <p:nvPr/>
          </p:nvSpPr>
          <p:spPr>
            <a:xfrm rot="10800000" flipV="1">
              <a:off x="6925593" y="1200012"/>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1" name="Graphic 20" descr="Shield Tick with solid fill">
              <a:extLst>
                <a:ext uri="{FF2B5EF4-FFF2-40B4-BE49-F238E27FC236}">
                  <a16:creationId xmlns:a16="http://schemas.microsoft.com/office/drawing/2014/main" id="{BAC993FD-BC29-0829-F914-B968068403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8525" y="1596966"/>
              <a:ext cx="648000" cy="648000"/>
            </a:xfrm>
            <a:prstGeom prst="rect">
              <a:avLst/>
            </a:prstGeom>
          </p:spPr>
        </p:pic>
      </p:grpSp>
      <p:sp>
        <p:nvSpPr>
          <p:cNvPr id="22" name="TextBox 21">
            <a:extLst>
              <a:ext uri="{FF2B5EF4-FFF2-40B4-BE49-F238E27FC236}">
                <a16:creationId xmlns:a16="http://schemas.microsoft.com/office/drawing/2014/main" id="{2F30475D-9426-2B4A-ED7C-4E6983EFF818}"/>
              </a:ext>
            </a:extLst>
          </p:cNvPr>
          <p:cNvSpPr txBox="1"/>
          <p:nvPr/>
        </p:nvSpPr>
        <p:spPr>
          <a:xfrm>
            <a:off x="9319158" y="4308488"/>
            <a:ext cx="7033362" cy="523220"/>
          </a:xfrm>
          <a:prstGeom prst="rect">
            <a:avLst/>
          </a:prstGeom>
          <a:noFill/>
        </p:spPr>
        <p:txBody>
          <a:bodyPr wrap="square" rtlCol="0">
            <a:spAutoFit/>
          </a:bodyPr>
          <a:lstStyle/>
          <a:p>
            <a:r>
              <a:rPr lang="en-US" sz="2800">
                <a:solidFill>
                  <a:srgbClr val="031635"/>
                </a:solidFill>
                <a:latin typeface="Manrope Medium" pitchFamily="2" charset="0"/>
                <a:ea typeface="Noto Sans" panose="020B0502040504020204" pitchFamily="34" charset="0"/>
                <a:cs typeface="Rubik" pitchFamily="2" charset="-79"/>
              </a:rPr>
              <a:t>Image and Data-Based AI Predictions</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3" name="TextBox 22">
            <a:extLst>
              <a:ext uri="{FF2B5EF4-FFF2-40B4-BE49-F238E27FC236}">
                <a16:creationId xmlns:a16="http://schemas.microsoft.com/office/drawing/2014/main" id="{8153079C-3404-2C6D-049C-DF6B1FC333B8}"/>
              </a:ext>
            </a:extLst>
          </p:cNvPr>
          <p:cNvSpPr txBox="1"/>
          <p:nvPr/>
        </p:nvSpPr>
        <p:spPr>
          <a:xfrm>
            <a:off x="9319158" y="4788851"/>
            <a:ext cx="8968842" cy="1938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Supports uploading medical images (e.g., blood smears), which are </a:t>
            </a:r>
            <a:r>
              <a:rPr lang="en-GB" sz="2000" err="1">
                <a:solidFill>
                  <a:schemeClr val="bg1">
                    <a:lumMod val="65000"/>
                  </a:schemeClr>
                </a:solidFill>
                <a:latin typeface="Mulish" pitchFamily="2" charset="0"/>
                <a:ea typeface="Noto Sans" panose="020B0502040504020204" pitchFamily="34" charset="0"/>
                <a:cs typeface="Sarabun" panose="00000500000000000000" pitchFamily="2" charset="-34"/>
              </a:rPr>
              <a:t>analyzed</a:t>
            </a: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 using YOLOv5 and </a:t>
            </a:r>
            <a:r>
              <a:rPr lang="en-GB" sz="2000" err="1">
                <a:solidFill>
                  <a:schemeClr val="bg1">
                    <a:lumMod val="65000"/>
                  </a:schemeClr>
                </a:solidFill>
                <a:latin typeface="Mulish" pitchFamily="2" charset="0"/>
                <a:ea typeface="Noto Sans" panose="020B0502040504020204" pitchFamily="34" charset="0"/>
                <a:cs typeface="Sarabun" panose="00000500000000000000" pitchFamily="2" charset="-34"/>
              </a:rPr>
              <a:t>FastAI</a:t>
            </a: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a:t>
            </a:r>
            <a:endParaRPr lang="ar-EG" sz="200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GB" sz="2000">
                <a:solidFill>
                  <a:schemeClr val="bg1">
                    <a:lumMod val="65000"/>
                  </a:schemeClr>
                </a:solidFill>
                <a:latin typeface="Mulish" pitchFamily="2" charset="0"/>
                <a:ea typeface="Noto Sans" panose="020B0502040504020204" pitchFamily="34" charset="0"/>
                <a:cs typeface="Sarabun" panose="00000500000000000000" pitchFamily="2" charset="-34"/>
              </a:rPr>
              <a:t>Tabular health data (e.g., BMI, blood pressure) is processed using Random Forest and Logistic Regression models.</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sp>
        <p:nvSpPr>
          <p:cNvPr id="26" name="TextBox 25">
            <a:extLst>
              <a:ext uri="{FF2B5EF4-FFF2-40B4-BE49-F238E27FC236}">
                <a16:creationId xmlns:a16="http://schemas.microsoft.com/office/drawing/2014/main" id="{DF8842CD-91E9-0257-A37F-54D6D74F2287}"/>
              </a:ext>
            </a:extLst>
          </p:cNvPr>
          <p:cNvSpPr txBox="1"/>
          <p:nvPr/>
        </p:nvSpPr>
        <p:spPr>
          <a:xfrm>
            <a:off x="9319158" y="7493164"/>
            <a:ext cx="7140042" cy="523220"/>
          </a:xfrm>
          <a:prstGeom prst="rect">
            <a:avLst/>
          </a:prstGeom>
          <a:noFill/>
        </p:spPr>
        <p:txBody>
          <a:bodyPr wrap="square" rtlCol="0">
            <a:spAutoFit/>
          </a:bodyPr>
          <a:lstStyle/>
          <a:p>
            <a:r>
              <a:rPr lang="en-GB" sz="2800">
                <a:solidFill>
                  <a:srgbClr val="031635"/>
                </a:solidFill>
                <a:latin typeface="Manrope Medium" pitchFamily="2" charset="0"/>
                <a:ea typeface="Noto Sans" panose="020B0502040504020204" pitchFamily="34" charset="0"/>
                <a:cs typeface="Rubik" pitchFamily="2" charset="-79"/>
              </a:rPr>
              <a:t>User Management and Personalization</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7" name="TextBox 26">
            <a:extLst>
              <a:ext uri="{FF2B5EF4-FFF2-40B4-BE49-F238E27FC236}">
                <a16:creationId xmlns:a16="http://schemas.microsoft.com/office/drawing/2014/main" id="{7100176E-9979-C036-BE0D-94DAE73D93EA}"/>
              </a:ext>
            </a:extLst>
          </p:cNvPr>
          <p:cNvSpPr txBox="1"/>
          <p:nvPr/>
        </p:nvSpPr>
        <p:spPr>
          <a:xfrm>
            <a:off x="9319158" y="7973527"/>
            <a:ext cx="8968842" cy="18816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Secure login (Flask-Login, OAuth 2.0), profile tracking, and personalized diagnostic recommendations.</a:t>
            </a:r>
            <a:endParaRPr lang="ar-EG"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 Targets region-specific health concerns like malaria, diabetes, and thalassemia.</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6" name="Group 5"/>
          <p:cNvGrpSpPr/>
          <p:nvPr/>
        </p:nvGrpSpPr>
        <p:grpSpPr>
          <a:xfrm>
            <a:off x="6925592" y="4422546"/>
            <a:ext cx="1553865" cy="1441908"/>
            <a:chOff x="6925593" y="4308488"/>
            <a:chExt cx="1553865" cy="1441908"/>
          </a:xfrm>
        </p:grpSpPr>
        <p:sp>
          <p:nvSpPr>
            <p:cNvPr id="24" name="Rectangle: Rounded Corners 23">
              <a:extLst>
                <a:ext uri="{FF2B5EF4-FFF2-40B4-BE49-F238E27FC236}">
                  <a16:creationId xmlns:a16="http://schemas.microsoft.com/office/drawing/2014/main" id="{F5B72E05-B050-E29C-850E-1E4F9F79A08C}"/>
                </a:ext>
              </a:extLst>
            </p:cNvPr>
            <p:cNvSpPr/>
            <p:nvPr/>
          </p:nvSpPr>
          <p:spPr>
            <a:xfrm rot="10800000" flipV="1">
              <a:off x="6925593" y="4308488"/>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4" name="Graphic 43" descr="Care with solid fill">
              <a:extLst>
                <a:ext uri="{FF2B5EF4-FFF2-40B4-BE49-F238E27FC236}">
                  <a16:creationId xmlns:a16="http://schemas.microsoft.com/office/drawing/2014/main" id="{D307B48C-D796-70CB-B6CF-B356CFA34C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8525" y="4705442"/>
              <a:ext cx="648000" cy="648000"/>
            </a:xfrm>
            <a:prstGeom prst="rect">
              <a:avLst/>
            </a:prstGeom>
          </p:spPr>
        </p:pic>
      </p:grpSp>
      <p:grpSp>
        <p:nvGrpSpPr>
          <p:cNvPr id="4" name="Group 3"/>
          <p:cNvGrpSpPr/>
          <p:nvPr/>
        </p:nvGrpSpPr>
        <p:grpSpPr>
          <a:xfrm>
            <a:off x="6925592" y="7650265"/>
            <a:ext cx="1553865" cy="1441908"/>
            <a:chOff x="6925593" y="7493164"/>
            <a:chExt cx="1553865" cy="1441908"/>
          </a:xfrm>
        </p:grpSpPr>
        <p:sp>
          <p:nvSpPr>
            <p:cNvPr id="28" name="Rectangle: Rounded Corners 27">
              <a:extLst>
                <a:ext uri="{FF2B5EF4-FFF2-40B4-BE49-F238E27FC236}">
                  <a16:creationId xmlns:a16="http://schemas.microsoft.com/office/drawing/2014/main" id="{96261490-40B2-D629-39DC-451E5732E828}"/>
                </a:ext>
              </a:extLst>
            </p:cNvPr>
            <p:cNvSpPr/>
            <p:nvPr/>
          </p:nvSpPr>
          <p:spPr>
            <a:xfrm rot="10800000" flipV="1">
              <a:off x="6925593" y="7493164"/>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Graphic 44" descr="Ambulance with solid fill">
              <a:extLst>
                <a:ext uri="{FF2B5EF4-FFF2-40B4-BE49-F238E27FC236}">
                  <a16:creationId xmlns:a16="http://schemas.microsoft.com/office/drawing/2014/main" id="{CAA52106-325A-65C8-8F56-8370B429AB4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8525" y="7890118"/>
              <a:ext cx="648000" cy="648000"/>
            </a:xfrm>
            <a:prstGeom prst="rect">
              <a:avLst/>
            </a:prstGeom>
          </p:spPr>
        </p:pic>
      </p:grpSp>
    </p:spTree>
    <p:extLst>
      <p:ext uri="{BB962C8B-B14F-4D97-AF65-F5344CB8AC3E}">
        <p14:creationId xmlns:p14="http://schemas.microsoft.com/office/powerpoint/2010/main" val="2424139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F8828-6928-28C2-6C03-B977A3B7CBB4}"/>
              </a:ext>
            </a:extLst>
          </p:cNvPr>
          <p:cNvSpPr txBox="1"/>
          <p:nvPr/>
        </p:nvSpPr>
        <p:spPr>
          <a:xfrm>
            <a:off x="1637855" y="2995144"/>
            <a:ext cx="4244785" cy="1938992"/>
          </a:xfrm>
          <a:prstGeom prst="rect">
            <a:avLst/>
          </a:prstGeom>
          <a:noFill/>
        </p:spPr>
        <p:txBody>
          <a:bodyPr wrap="square" rtlCol="0">
            <a:spAutoFit/>
          </a:bodyPr>
          <a:lstStyle/>
          <a:p>
            <a:r>
              <a:rPr lang="en-GB" sz="6000" dirty="0">
                <a:solidFill>
                  <a:srgbClr val="00B050"/>
                </a:solidFill>
                <a:latin typeface="Manrope SemiBold" pitchFamily="2" charset="0"/>
                <a:ea typeface="Noto Sans" panose="020B0502040504020204" pitchFamily="34" charset="0"/>
                <a:cs typeface="Rubik" pitchFamily="2" charset="-79"/>
              </a:rPr>
              <a:t>Proposed</a:t>
            </a:r>
            <a:r>
              <a:rPr lang="en-GB" sz="6000" dirty="0">
                <a:solidFill>
                  <a:srgbClr val="031635"/>
                </a:solidFill>
                <a:latin typeface="Manrope SemiBold" pitchFamily="2" charset="0"/>
                <a:ea typeface="Noto Sans" panose="020B0502040504020204" pitchFamily="34" charset="0"/>
                <a:cs typeface="Rubik" pitchFamily="2" charset="-79"/>
              </a:rPr>
              <a:t> Approach</a:t>
            </a:r>
            <a:endParaRPr lang="en-ID" sz="6000" dirty="0">
              <a:solidFill>
                <a:srgbClr val="36D17B"/>
              </a:solidFill>
              <a:latin typeface="Manrope SemiBold" pitchFamily="2" charset="0"/>
              <a:cs typeface="Rubik" pitchFamily="2" charset="-79"/>
            </a:endParaRPr>
          </a:p>
        </p:txBody>
      </p:sp>
      <p:sp>
        <p:nvSpPr>
          <p:cNvPr id="3" name="TextBox 2">
            <a:extLst>
              <a:ext uri="{FF2B5EF4-FFF2-40B4-BE49-F238E27FC236}">
                <a16:creationId xmlns:a16="http://schemas.microsoft.com/office/drawing/2014/main" id="{2A2C5E27-B279-648A-1608-69433365BF01}"/>
              </a:ext>
            </a:extLst>
          </p:cNvPr>
          <p:cNvSpPr txBox="1"/>
          <p:nvPr/>
        </p:nvSpPr>
        <p:spPr>
          <a:xfrm>
            <a:off x="1637855" y="5406981"/>
            <a:ext cx="4706241" cy="1420004"/>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The proposed approach addresses key limitations of existing medical diagnostic platforms through:</a:t>
            </a:r>
            <a:endParaRPr lang="en-ID" sz="200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nvGrpSpPr>
          <p:cNvPr id="12" name="Group 11"/>
          <p:cNvGrpSpPr/>
          <p:nvPr/>
        </p:nvGrpSpPr>
        <p:grpSpPr>
          <a:xfrm>
            <a:off x="8350893" y="2525938"/>
            <a:ext cx="8968842" cy="1438702"/>
            <a:chOff x="9319158" y="6227553"/>
            <a:chExt cx="8968842" cy="1438702"/>
          </a:xfrm>
        </p:grpSpPr>
        <p:sp>
          <p:nvSpPr>
            <p:cNvPr id="26" name="TextBox 25">
              <a:extLst>
                <a:ext uri="{FF2B5EF4-FFF2-40B4-BE49-F238E27FC236}">
                  <a16:creationId xmlns:a16="http://schemas.microsoft.com/office/drawing/2014/main" id="{DF8842CD-91E9-0257-A37F-54D6D74F2287}"/>
                </a:ext>
              </a:extLst>
            </p:cNvPr>
            <p:cNvSpPr txBox="1"/>
            <p:nvPr/>
          </p:nvSpPr>
          <p:spPr>
            <a:xfrm>
              <a:off x="9319158" y="6227553"/>
              <a:ext cx="7140042" cy="523220"/>
            </a:xfrm>
            <a:prstGeom prst="rect">
              <a:avLst/>
            </a:prstGeom>
            <a:noFill/>
          </p:spPr>
          <p:txBody>
            <a:bodyPr wrap="square" rtlCol="0">
              <a:spAutoFit/>
            </a:bodyPr>
            <a:lstStyle/>
            <a:p>
              <a:r>
                <a:rPr lang="en-US" sz="2800">
                  <a:solidFill>
                    <a:srgbClr val="031635"/>
                  </a:solidFill>
                  <a:latin typeface="Manrope Medium" pitchFamily="2" charset="0"/>
                  <a:ea typeface="Noto Sans" panose="020B0502040504020204" pitchFamily="34" charset="0"/>
                  <a:cs typeface="Rubik" pitchFamily="2" charset="-79"/>
                </a:rPr>
                <a:t>Security and Compliance</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27" name="TextBox 26">
              <a:extLst>
                <a:ext uri="{FF2B5EF4-FFF2-40B4-BE49-F238E27FC236}">
                  <a16:creationId xmlns:a16="http://schemas.microsoft.com/office/drawing/2014/main" id="{7100176E-9979-C036-BE0D-94DAE73D93EA}"/>
                </a:ext>
              </a:extLst>
            </p:cNvPr>
            <p:cNvSpPr txBox="1"/>
            <p:nvPr/>
          </p:nvSpPr>
          <p:spPr>
            <a:xfrm>
              <a:off x="9319158" y="6707916"/>
              <a:ext cx="8968842" cy="9583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Fully compliant with HIPAA and GDPR, with encrypted data storage and role-based access.</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grpSp>
        <p:nvGrpSpPr>
          <p:cNvPr id="13" name="Group 12"/>
          <p:cNvGrpSpPr/>
          <p:nvPr/>
        </p:nvGrpSpPr>
        <p:grpSpPr>
          <a:xfrm>
            <a:off x="8389246" y="5870796"/>
            <a:ext cx="8968842" cy="1438702"/>
            <a:chOff x="9319158" y="8375909"/>
            <a:chExt cx="8968842" cy="1438702"/>
          </a:xfrm>
        </p:grpSpPr>
        <p:sp>
          <p:nvSpPr>
            <p:cNvPr id="30" name="TextBox 29">
              <a:extLst>
                <a:ext uri="{FF2B5EF4-FFF2-40B4-BE49-F238E27FC236}">
                  <a16:creationId xmlns:a16="http://schemas.microsoft.com/office/drawing/2014/main" id="{2151E59C-32D7-3545-5443-9250C8A235E9}"/>
                </a:ext>
              </a:extLst>
            </p:cNvPr>
            <p:cNvSpPr txBox="1"/>
            <p:nvPr/>
          </p:nvSpPr>
          <p:spPr>
            <a:xfrm>
              <a:off x="9319158" y="8375909"/>
              <a:ext cx="5776508" cy="523220"/>
            </a:xfrm>
            <a:prstGeom prst="rect">
              <a:avLst/>
            </a:prstGeom>
            <a:noFill/>
          </p:spPr>
          <p:txBody>
            <a:bodyPr wrap="square" rtlCol="0">
              <a:spAutoFit/>
            </a:bodyPr>
            <a:lstStyle/>
            <a:p>
              <a:r>
                <a:rPr lang="en-GB" sz="2800">
                  <a:solidFill>
                    <a:srgbClr val="031635"/>
                  </a:solidFill>
                  <a:latin typeface="Manrope Medium" pitchFamily="2" charset="0"/>
                  <a:ea typeface="Noto Sans" panose="020B0502040504020204" pitchFamily="34" charset="0"/>
                  <a:cs typeface="Rubik" pitchFamily="2" charset="-79"/>
                </a:rPr>
                <a:t>Scalability and Performance</a:t>
              </a:r>
              <a:endParaRPr lang="en-ID" sz="2800">
                <a:solidFill>
                  <a:srgbClr val="031635"/>
                </a:solidFill>
                <a:latin typeface="Manrope Medium" pitchFamily="2" charset="0"/>
                <a:ea typeface="Noto Sans" panose="020B0502040504020204" pitchFamily="34" charset="0"/>
                <a:cs typeface="Rubik" pitchFamily="2" charset="-79"/>
              </a:endParaRPr>
            </a:p>
          </p:txBody>
        </p:sp>
        <p:sp>
          <p:nvSpPr>
            <p:cNvPr id="31" name="TextBox 30">
              <a:extLst>
                <a:ext uri="{FF2B5EF4-FFF2-40B4-BE49-F238E27FC236}">
                  <a16:creationId xmlns:a16="http://schemas.microsoft.com/office/drawing/2014/main" id="{A8EF3BAD-9542-61D8-B6DA-956A17B2924A}"/>
                </a:ext>
              </a:extLst>
            </p:cNvPr>
            <p:cNvSpPr txBox="1"/>
            <p:nvPr/>
          </p:nvSpPr>
          <p:spPr>
            <a:xfrm>
              <a:off x="9319158" y="8856272"/>
              <a:ext cx="8968842" cy="9583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lumMod val="65000"/>
                    </a:schemeClr>
                  </a:solidFill>
                  <a:latin typeface="Mulish" pitchFamily="2" charset="0"/>
                  <a:ea typeface="Noto Sans" panose="020B0502040504020204" pitchFamily="34" charset="0"/>
                  <a:cs typeface="Sarabun" panose="00000500000000000000" pitchFamily="2" charset="-34"/>
                </a:rPr>
                <a:t>Uses Celery for asynchronous processing, Docker for containerization, and load balancing for performance under high traffic.</a:t>
              </a:r>
              <a:endParaRPr lang="en-ID" sz="2000" dirty="0">
                <a:solidFill>
                  <a:schemeClr val="bg1">
                    <a:lumMod val="65000"/>
                  </a:schemeClr>
                </a:solidFill>
                <a:latin typeface="Mulish" pitchFamily="2" charset="0"/>
                <a:ea typeface="Noto Sans" panose="020B0502040504020204" pitchFamily="34" charset="0"/>
                <a:cs typeface="Sarabun" panose="00000500000000000000" pitchFamily="2" charset="-34"/>
              </a:endParaRPr>
            </a:p>
          </p:txBody>
        </p:sp>
      </p:grpSp>
      <p:sp>
        <p:nvSpPr>
          <p:cNvPr id="32" name="Rectangle: Rounded Corners 31">
            <a:extLst>
              <a:ext uri="{FF2B5EF4-FFF2-40B4-BE49-F238E27FC236}">
                <a16:creationId xmlns:a16="http://schemas.microsoft.com/office/drawing/2014/main" id="{453F9C8D-180F-D13A-9CD9-B44F28343818}"/>
              </a:ext>
            </a:extLst>
          </p:cNvPr>
          <p:cNvSpPr/>
          <p:nvPr/>
        </p:nvSpPr>
        <p:spPr>
          <a:xfrm rot="10800000" flipV="1">
            <a:off x="6347965" y="5898534"/>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 name="Group 3"/>
          <p:cNvGrpSpPr/>
          <p:nvPr/>
        </p:nvGrpSpPr>
        <p:grpSpPr>
          <a:xfrm>
            <a:off x="6344096" y="2674773"/>
            <a:ext cx="1553865" cy="1441908"/>
            <a:chOff x="6925593" y="7493164"/>
            <a:chExt cx="1553865" cy="1441908"/>
          </a:xfrm>
        </p:grpSpPr>
        <p:sp>
          <p:nvSpPr>
            <p:cNvPr id="28" name="Rectangle: Rounded Corners 27">
              <a:extLst>
                <a:ext uri="{FF2B5EF4-FFF2-40B4-BE49-F238E27FC236}">
                  <a16:creationId xmlns:a16="http://schemas.microsoft.com/office/drawing/2014/main" id="{96261490-40B2-D629-39DC-451E5732E828}"/>
                </a:ext>
              </a:extLst>
            </p:cNvPr>
            <p:cNvSpPr/>
            <p:nvPr/>
          </p:nvSpPr>
          <p:spPr>
            <a:xfrm rot="10800000" flipV="1">
              <a:off x="6925593" y="7493164"/>
              <a:ext cx="1553865" cy="1441908"/>
            </a:xfrm>
            <a:prstGeom prst="roundRect">
              <a:avLst>
                <a:gd name="adj" fmla="val 615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Graphic 44" descr="Ambulance with solid fill">
              <a:extLst>
                <a:ext uri="{FF2B5EF4-FFF2-40B4-BE49-F238E27FC236}">
                  <a16:creationId xmlns:a16="http://schemas.microsoft.com/office/drawing/2014/main" id="{CAA52106-325A-65C8-8F56-8370B429AB4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8525" y="7890118"/>
              <a:ext cx="648000" cy="648000"/>
            </a:xfrm>
            <a:prstGeom prst="rect">
              <a:avLst/>
            </a:prstGeom>
          </p:spPr>
        </p:pic>
      </p:grpSp>
      <p:sp>
        <p:nvSpPr>
          <p:cNvPr id="29" name="Graphic 99"/>
          <p:cNvSpPr>
            <a:spLocks/>
          </p:cNvSpPr>
          <p:nvPr/>
        </p:nvSpPr>
        <p:spPr bwMode="auto">
          <a:xfrm>
            <a:off x="6904346" y="6396066"/>
            <a:ext cx="510069" cy="446845"/>
          </a:xfrm>
          <a:custGeom>
            <a:avLst/>
            <a:gdLst>
              <a:gd name="T0" fmla="*/ 49909 w 493757"/>
              <a:gd name="T1" fmla="*/ 86434 h 433757"/>
              <a:gd name="T2" fmla="*/ 6779 w 493757"/>
              <a:gd name="T3" fmla="*/ 86434 h 433757"/>
              <a:gd name="T4" fmla="*/ 0 w 493757"/>
              <a:gd name="T5" fmla="*/ 79655 h 433757"/>
              <a:gd name="T6" fmla="*/ 6779 w 493757"/>
              <a:gd name="T7" fmla="*/ 72876 h 433757"/>
              <a:gd name="T8" fmla="*/ 53650 w 493757"/>
              <a:gd name="T9" fmla="*/ 72876 h 433757"/>
              <a:gd name="T10" fmla="*/ 59385 w 493757"/>
              <a:gd name="T11" fmla="*/ 76041 h 433757"/>
              <a:gd name="T12" fmla="*/ 72886 w 493757"/>
              <a:gd name="T13" fmla="*/ 97469 h 433757"/>
              <a:gd name="T14" fmla="*/ 93676 w 493757"/>
              <a:gd name="T15" fmla="*/ 44401 h 433757"/>
              <a:gd name="T16" fmla="*/ 100222 w 493757"/>
              <a:gd name="T17" fmla="*/ 40099 h 433757"/>
              <a:gd name="T18" fmla="*/ 106455 w 493757"/>
              <a:gd name="T19" fmla="*/ 44843 h 433757"/>
              <a:gd name="T20" fmla="*/ 126228 w 493757"/>
              <a:gd name="T21" fmla="*/ 107811 h 433757"/>
              <a:gd name="T22" fmla="*/ 133397 w 493757"/>
              <a:gd name="T23" fmla="*/ 78066 h 433757"/>
              <a:gd name="T24" fmla="*/ 139987 w 493757"/>
              <a:gd name="T25" fmla="*/ 72875 h 433757"/>
              <a:gd name="T26" fmla="*/ 173639 w 493757"/>
              <a:gd name="T27" fmla="*/ 72875 h 433757"/>
              <a:gd name="T28" fmla="*/ 180418 w 493757"/>
              <a:gd name="T29" fmla="*/ 79654 h 433757"/>
              <a:gd name="T30" fmla="*/ 173639 w 493757"/>
              <a:gd name="T31" fmla="*/ 86433 h 433757"/>
              <a:gd name="T32" fmla="*/ 145327 w 493757"/>
              <a:gd name="T33" fmla="*/ 86433 h 433757"/>
              <a:gd name="T34" fmla="*/ 133679 w 493757"/>
              <a:gd name="T35" fmla="*/ 134765 h 433757"/>
              <a:gd name="T36" fmla="*/ 127318 w 493757"/>
              <a:gd name="T37" fmla="*/ 139952 h 433757"/>
              <a:gd name="T38" fmla="*/ 127087 w 493757"/>
              <a:gd name="T39" fmla="*/ 139956 h 433757"/>
              <a:gd name="T40" fmla="*/ 120621 w 493757"/>
              <a:gd name="T41" fmla="*/ 135208 h 433757"/>
              <a:gd name="T42" fmla="*/ 99284 w 493757"/>
              <a:gd name="T43" fmla="*/ 67257 h 433757"/>
              <a:gd name="T44" fmla="*/ 80617 w 493757"/>
              <a:gd name="T45" fmla="*/ 114907 h 433757"/>
              <a:gd name="T46" fmla="*/ 74944 w 493757"/>
              <a:gd name="T47" fmla="*/ 119183 h 433757"/>
              <a:gd name="T48" fmla="*/ 68570 w 493757"/>
              <a:gd name="T49" fmla="*/ 116048 h 433757"/>
              <a:gd name="T50" fmla="*/ 49909 w 493757"/>
              <a:gd name="T51" fmla="*/ 86434 h 433757"/>
              <a:gd name="T52" fmla="*/ 238336 w 493757"/>
              <a:gd name="T53" fmla="*/ 21851 h 433757"/>
              <a:gd name="T54" fmla="*/ 184736 w 493757"/>
              <a:gd name="T55" fmla="*/ 0 h 433757"/>
              <a:gd name="T56" fmla="*/ 136769 w 493757"/>
              <a:gd name="T57" fmla="*/ 16857 h 433757"/>
              <a:gd name="T58" fmla="*/ 88804 w 493757"/>
              <a:gd name="T59" fmla="*/ 0 h 433757"/>
              <a:gd name="T60" fmla="*/ 35204 w 493757"/>
              <a:gd name="T61" fmla="*/ 21851 h 433757"/>
              <a:gd name="T62" fmla="*/ 18735 w 493757"/>
              <a:gd name="T63" fmla="*/ 51599 h 433757"/>
              <a:gd name="T64" fmla="*/ 24060 w 493757"/>
              <a:gd name="T65" fmla="*/ 59572 h 433757"/>
              <a:gd name="T66" fmla="*/ 32031 w 493757"/>
              <a:gd name="T67" fmla="*/ 54246 h 433757"/>
              <a:gd name="T68" fmla="*/ 44631 w 493757"/>
              <a:gd name="T69" fmla="*/ 31596 h 433757"/>
              <a:gd name="T70" fmla="*/ 88805 w 493757"/>
              <a:gd name="T71" fmla="*/ 13558 h 433757"/>
              <a:gd name="T72" fmla="*/ 132116 w 493757"/>
              <a:gd name="T73" fmla="*/ 30772 h 433757"/>
              <a:gd name="T74" fmla="*/ 141423 w 493757"/>
              <a:gd name="T75" fmla="*/ 30772 h 433757"/>
              <a:gd name="T76" fmla="*/ 184736 w 493757"/>
              <a:gd name="T77" fmla="*/ 13558 h 433757"/>
              <a:gd name="T78" fmla="*/ 228909 w 493757"/>
              <a:gd name="T79" fmla="*/ 31596 h 433757"/>
              <a:gd name="T80" fmla="*/ 242415 w 493757"/>
              <a:gd name="T81" fmla="*/ 64510 h 433757"/>
              <a:gd name="T82" fmla="*/ 163661 w 493757"/>
              <a:gd name="T83" fmla="*/ 188904 h 433757"/>
              <a:gd name="T84" fmla="*/ 158160 w 493757"/>
              <a:gd name="T85" fmla="*/ 194000 h 433757"/>
              <a:gd name="T86" fmla="*/ 136769 w 493757"/>
              <a:gd name="T87" fmla="*/ 211177 h 433757"/>
              <a:gd name="T88" fmla="*/ 115371 w 493757"/>
              <a:gd name="T89" fmla="*/ 193993 h 433757"/>
              <a:gd name="T90" fmla="*/ 109878 w 493757"/>
              <a:gd name="T91" fmla="*/ 188903 h 433757"/>
              <a:gd name="T92" fmla="*/ 43237 w 493757"/>
              <a:gd name="T93" fmla="*/ 105993 h 433757"/>
              <a:gd name="T94" fmla="*/ 34115 w 493757"/>
              <a:gd name="T95" fmla="*/ 103042 h 433757"/>
              <a:gd name="T96" fmla="*/ 31165 w 493757"/>
              <a:gd name="T97" fmla="*/ 112164 h 433757"/>
              <a:gd name="T98" fmla="*/ 100686 w 493757"/>
              <a:gd name="T99" fmla="*/ 198869 h 433757"/>
              <a:gd name="T100" fmla="*/ 106146 w 493757"/>
              <a:gd name="T101" fmla="*/ 203927 h 433757"/>
              <a:gd name="T102" fmla="*/ 135887 w 493757"/>
              <a:gd name="T103" fmla="*/ 224812 h 433757"/>
              <a:gd name="T104" fmla="*/ 136770 w 493757"/>
              <a:gd name="T105" fmla="*/ 224870 h 433757"/>
              <a:gd name="T106" fmla="*/ 137653 w 493757"/>
              <a:gd name="T107" fmla="*/ 224812 h 433757"/>
              <a:gd name="T108" fmla="*/ 167385 w 493757"/>
              <a:gd name="T109" fmla="*/ 203935 h 433757"/>
              <a:gd name="T110" fmla="*/ 172853 w 493757"/>
              <a:gd name="T111" fmla="*/ 198870 h 433757"/>
              <a:gd name="T112" fmla="*/ 255971 w 493757"/>
              <a:gd name="T113" fmla="*/ 64671 h 433757"/>
              <a:gd name="T114" fmla="*/ 238336 w 493757"/>
              <a:gd name="T115" fmla="*/ 21851 h 43375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93757" h="433757">
                <a:moveTo>
                  <a:pt x="96270" y="166725"/>
                </a:moveTo>
                <a:lnTo>
                  <a:pt x="13076" y="166725"/>
                </a:lnTo>
                <a:cubicBezTo>
                  <a:pt x="5854" y="166725"/>
                  <a:pt x="0" y="160869"/>
                  <a:pt x="0" y="153649"/>
                </a:cubicBezTo>
                <a:cubicBezTo>
                  <a:pt x="0" y="146428"/>
                  <a:pt x="5854" y="140573"/>
                  <a:pt x="13076" y="140573"/>
                </a:cubicBezTo>
                <a:lnTo>
                  <a:pt x="103487" y="140573"/>
                </a:lnTo>
                <a:cubicBezTo>
                  <a:pt x="107978" y="140573"/>
                  <a:pt x="112155" y="142878"/>
                  <a:pt x="114549" y="146678"/>
                </a:cubicBezTo>
                <a:lnTo>
                  <a:pt x="140592" y="188010"/>
                </a:lnTo>
                <a:lnTo>
                  <a:pt x="180694" y="85647"/>
                </a:lnTo>
                <a:cubicBezTo>
                  <a:pt x="182716" y="80484"/>
                  <a:pt x="187795" y="77192"/>
                  <a:pt x="193321" y="77348"/>
                </a:cubicBezTo>
                <a:cubicBezTo>
                  <a:pt x="198864" y="77539"/>
                  <a:pt x="203682" y="81207"/>
                  <a:pt x="205344" y="86499"/>
                </a:cubicBezTo>
                <a:lnTo>
                  <a:pt x="243484" y="207960"/>
                </a:lnTo>
                <a:lnTo>
                  <a:pt x="257312" y="150584"/>
                </a:lnTo>
                <a:cubicBezTo>
                  <a:pt x="258728" y="144710"/>
                  <a:pt x="263983" y="140571"/>
                  <a:pt x="270024" y="140571"/>
                </a:cubicBezTo>
                <a:lnTo>
                  <a:pt x="334936" y="140571"/>
                </a:lnTo>
                <a:cubicBezTo>
                  <a:pt x="342158" y="140571"/>
                  <a:pt x="348012" y="146427"/>
                  <a:pt x="348012" y="153647"/>
                </a:cubicBezTo>
                <a:cubicBezTo>
                  <a:pt x="348012" y="160868"/>
                  <a:pt x="342158" y="166723"/>
                  <a:pt x="334936" y="166723"/>
                </a:cubicBezTo>
                <a:lnTo>
                  <a:pt x="280324" y="166723"/>
                </a:lnTo>
                <a:lnTo>
                  <a:pt x="257856" y="259952"/>
                </a:lnTo>
                <a:cubicBezTo>
                  <a:pt x="256479" y="265665"/>
                  <a:pt x="251461" y="269758"/>
                  <a:pt x="245587" y="269956"/>
                </a:cubicBezTo>
                <a:cubicBezTo>
                  <a:pt x="245438" y="269962"/>
                  <a:pt x="245289" y="269964"/>
                  <a:pt x="245140" y="269964"/>
                </a:cubicBezTo>
                <a:cubicBezTo>
                  <a:pt x="239446" y="269964"/>
                  <a:pt x="234383" y="266270"/>
                  <a:pt x="232668" y="260806"/>
                </a:cubicBezTo>
                <a:lnTo>
                  <a:pt x="191510" y="129734"/>
                </a:lnTo>
                <a:lnTo>
                  <a:pt x="155503" y="221646"/>
                </a:lnTo>
                <a:cubicBezTo>
                  <a:pt x="153704" y="226240"/>
                  <a:pt x="149472" y="229429"/>
                  <a:pt x="144561" y="229894"/>
                </a:cubicBezTo>
                <a:cubicBezTo>
                  <a:pt x="139656" y="230370"/>
                  <a:pt x="134894" y="228021"/>
                  <a:pt x="132266" y="223848"/>
                </a:cubicBezTo>
                <a:lnTo>
                  <a:pt x="96270" y="166725"/>
                </a:lnTo>
                <a:close/>
                <a:moveTo>
                  <a:pt x="459730" y="42149"/>
                </a:moveTo>
                <a:cubicBezTo>
                  <a:pt x="431634" y="14969"/>
                  <a:pt x="394917" y="0"/>
                  <a:pt x="356341" y="0"/>
                </a:cubicBezTo>
                <a:cubicBezTo>
                  <a:pt x="322431" y="0"/>
                  <a:pt x="290004" y="11469"/>
                  <a:pt x="263817" y="32515"/>
                </a:cubicBezTo>
                <a:cubicBezTo>
                  <a:pt x="237631" y="11468"/>
                  <a:pt x="205204" y="0"/>
                  <a:pt x="171296" y="0"/>
                </a:cubicBezTo>
                <a:cubicBezTo>
                  <a:pt x="132717" y="0"/>
                  <a:pt x="95998" y="14969"/>
                  <a:pt x="67905" y="42149"/>
                </a:cubicBezTo>
                <a:cubicBezTo>
                  <a:pt x="51186" y="58324"/>
                  <a:pt x="40497" y="77630"/>
                  <a:pt x="36138" y="99531"/>
                </a:cubicBezTo>
                <a:cubicBezTo>
                  <a:pt x="34728" y="106613"/>
                  <a:pt x="39326" y="113499"/>
                  <a:pt x="46409" y="114909"/>
                </a:cubicBezTo>
                <a:cubicBezTo>
                  <a:pt x="53490" y="116312"/>
                  <a:pt x="60375" y="111721"/>
                  <a:pt x="61786" y="104637"/>
                </a:cubicBezTo>
                <a:cubicBezTo>
                  <a:pt x="65135" y="87819"/>
                  <a:pt x="73084" y="73527"/>
                  <a:pt x="86089" y="60946"/>
                </a:cubicBezTo>
                <a:cubicBezTo>
                  <a:pt x="109279" y="38510"/>
                  <a:pt x="139540" y="26153"/>
                  <a:pt x="171297" y="26153"/>
                </a:cubicBezTo>
                <a:cubicBezTo>
                  <a:pt x="202492" y="26153"/>
                  <a:pt x="232163" y="37945"/>
                  <a:pt x="254842" y="59357"/>
                </a:cubicBezTo>
                <a:cubicBezTo>
                  <a:pt x="259880" y="64114"/>
                  <a:pt x="267754" y="64115"/>
                  <a:pt x="272794" y="59357"/>
                </a:cubicBezTo>
                <a:cubicBezTo>
                  <a:pt x="295473" y="37945"/>
                  <a:pt x="325145" y="26153"/>
                  <a:pt x="356341" y="26153"/>
                </a:cubicBezTo>
                <a:cubicBezTo>
                  <a:pt x="388095" y="26153"/>
                  <a:pt x="418354" y="38510"/>
                  <a:pt x="441547" y="60946"/>
                </a:cubicBezTo>
                <a:cubicBezTo>
                  <a:pt x="459381" y="78201"/>
                  <a:pt x="467902" y="98968"/>
                  <a:pt x="467598" y="124434"/>
                </a:cubicBezTo>
                <a:cubicBezTo>
                  <a:pt x="466709" y="198876"/>
                  <a:pt x="388543" y="297192"/>
                  <a:pt x="315689" y="364382"/>
                </a:cubicBezTo>
                <a:cubicBezTo>
                  <a:pt x="311930" y="367847"/>
                  <a:pt x="308402" y="371124"/>
                  <a:pt x="305077" y="374212"/>
                </a:cubicBezTo>
                <a:cubicBezTo>
                  <a:pt x="285451" y="392436"/>
                  <a:pt x="272036" y="404892"/>
                  <a:pt x="263817" y="407345"/>
                </a:cubicBezTo>
                <a:cubicBezTo>
                  <a:pt x="255596" y="404892"/>
                  <a:pt x="242175" y="392429"/>
                  <a:pt x="222542" y="374198"/>
                </a:cubicBezTo>
                <a:cubicBezTo>
                  <a:pt x="219222" y="371116"/>
                  <a:pt x="215698" y="367843"/>
                  <a:pt x="211945" y="364380"/>
                </a:cubicBezTo>
                <a:cubicBezTo>
                  <a:pt x="185329" y="339836"/>
                  <a:pt x="119523" y="275119"/>
                  <a:pt x="83400" y="204453"/>
                </a:cubicBezTo>
                <a:cubicBezTo>
                  <a:pt x="80112" y="198023"/>
                  <a:pt x="72234" y="195473"/>
                  <a:pt x="65805" y="198761"/>
                </a:cubicBezTo>
                <a:cubicBezTo>
                  <a:pt x="59375" y="202048"/>
                  <a:pt x="56827" y="209925"/>
                  <a:pt x="60114" y="216356"/>
                </a:cubicBezTo>
                <a:cubicBezTo>
                  <a:pt x="98156" y="290773"/>
                  <a:pt x="166569" y="358108"/>
                  <a:pt x="194215" y="383603"/>
                </a:cubicBezTo>
                <a:cubicBezTo>
                  <a:pt x="197946" y="387044"/>
                  <a:pt x="201448" y="390295"/>
                  <a:pt x="204748" y="393360"/>
                </a:cubicBezTo>
                <a:cubicBezTo>
                  <a:pt x="232099" y="418758"/>
                  <a:pt x="245829" y="431506"/>
                  <a:pt x="262115" y="433646"/>
                </a:cubicBezTo>
                <a:cubicBezTo>
                  <a:pt x="262681" y="433721"/>
                  <a:pt x="263250" y="433757"/>
                  <a:pt x="263819" y="433757"/>
                </a:cubicBezTo>
                <a:cubicBezTo>
                  <a:pt x="264387" y="433757"/>
                  <a:pt x="264956" y="433721"/>
                  <a:pt x="265521" y="433646"/>
                </a:cubicBezTo>
                <a:cubicBezTo>
                  <a:pt x="281808" y="431506"/>
                  <a:pt x="295533" y="418763"/>
                  <a:pt x="322873" y="393375"/>
                </a:cubicBezTo>
                <a:cubicBezTo>
                  <a:pt x="326178" y="390306"/>
                  <a:pt x="329685" y="387049"/>
                  <a:pt x="333420" y="383605"/>
                </a:cubicBezTo>
                <a:cubicBezTo>
                  <a:pt x="370717" y="349207"/>
                  <a:pt x="492505" y="228886"/>
                  <a:pt x="493748" y="124746"/>
                </a:cubicBezTo>
                <a:cubicBezTo>
                  <a:pt x="494138" y="92154"/>
                  <a:pt x="482693" y="64365"/>
                  <a:pt x="459730" y="42149"/>
                </a:cubicBezTo>
                <a:close/>
              </a:path>
            </a:pathLst>
          </a:custGeom>
          <a:solidFill>
            <a:schemeClr val="bg1"/>
          </a:solidFill>
          <a:ln>
            <a:noFill/>
          </a:ln>
          <a:extLst>
            <a:ext uri="{91240B29-F687-4F45-9708-019B960494DF}">
              <a14:hiddenLine xmlns:a14="http://schemas.microsoft.com/office/drawing/2010/main" w="1285" cap="flat">
                <a:solidFill>
                  <a:srgbClr val="000000"/>
                </a:solidFill>
                <a:prstDash val="solid"/>
                <a:miter lim="800000"/>
                <a:headEnd/>
                <a:tailEnd/>
              </a14:hiddenLine>
            </a:ext>
          </a:extLst>
        </p:spPr>
        <p:txBody>
          <a:bodyPr anchor="ctr"/>
          <a:lstStyle>
            <a:defPPr>
              <a:defRPr lang="en-US"/>
            </a:defPPr>
            <a:lvl1pPr algn="l" rtl="0" eaLnBrk="0" fontAlgn="base" hangingPunct="0">
              <a:spcBef>
                <a:spcPct val="0"/>
              </a:spcBef>
              <a:spcAft>
                <a:spcPct val="0"/>
              </a:spcAft>
              <a:defRPr kern="1200">
                <a:solidFill>
                  <a:schemeClr val="tx1"/>
                </a:solidFill>
                <a:latin typeface="Poppins" pitchFamily="2" charset="0"/>
                <a:ea typeface="+mn-ea"/>
                <a:cs typeface="+mn-cs"/>
              </a:defRPr>
            </a:lvl1pPr>
            <a:lvl2pPr marL="457200" algn="l" rtl="0" eaLnBrk="0" fontAlgn="base" hangingPunct="0">
              <a:spcBef>
                <a:spcPct val="0"/>
              </a:spcBef>
              <a:spcAft>
                <a:spcPct val="0"/>
              </a:spcAft>
              <a:defRPr kern="1200">
                <a:solidFill>
                  <a:schemeClr val="tx1"/>
                </a:solidFill>
                <a:latin typeface="Poppins" pitchFamily="2" charset="0"/>
                <a:ea typeface="+mn-ea"/>
                <a:cs typeface="+mn-cs"/>
              </a:defRPr>
            </a:lvl2pPr>
            <a:lvl3pPr marL="914400" algn="l" rtl="0" eaLnBrk="0" fontAlgn="base" hangingPunct="0">
              <a:spcBef>
                <a:spcPct val="0"/>
              </a:spcBef>
              <a:spcAft>
                <a:spcPct val="0"/>
              </a:spcAft>
              <a:defRPr kern="1200">
                <a:solidFill>
                  <a:schemeClr val="tx1"/>
                </a:solidFill>
                <a:latin typeface="Poppins" pitchFamily="2" charset="0"/>
                <a:ea typeface="+mn-ea"/>
                <a:cs typeface="+mn-cs"/>
              </a:defRPr>
            </a:lvl3pPr>
            <a:lvl4pPr marL="1371600" algn="l" rtl="0" eaLnBrk="0" fontAlgn="base" hangingPunct="0">
              <a:spcBef>
                <a:spcPct val="0"/>
              </a:spcBef>
              <a:spcAft>
                <a:spcPct val="0"/>
              </a:spcAft>
              <a:defRPr kern="1200">
                <a:solidFill>
                  <a:schemeClr val="tx1"/>
                </a:solidFill>
                <a:latin typeface="Poppins" pitchFamily="2" charset="0"/>
                <a:ea typeface="+mn-ea"/>
                <a:cs typeface="+mn-cs"/>
              </a:defRPr>
            </a:lvl4pPr>
            <a:lvl5pPr marL="1828800" algn="l" rtl="0" eaLnBrk="0" fontAlgn="base" hangingPunct="0">
              <a:spcBef>
                <a:spcPct val="0"/>
              </a:spcBef>
              <a:spcAft>
                <a:spcPct val="0"/>
              </a:spcAft>
              <a:defRPr kern="1200">
                <a:solidFill>
                  <a:schemeClr val="tx1"/>
                </a:solidFill>
                <a:latin typeface="Poppins" pitchFamily="2" charset="0"/>
                <a:ea typeface="+mn-ea"/>
                <a:cs typeface="+mn-cs"/>
              </a:defRPr>
            </a:lvl5pPr>
            <a:lvl6pPr marL="2286000" algn="l" defTabSz="914400" rtl="0" eaLnBrk="1" latinLnBrk="0" hangingPunct="1">
              <a:defRPr kern="1200">
                <a:solidFill>
                  <a:schemeClr val="tx1"/>
                </a:solidFill>
                <a:latin typeface="Poppins" pitchFamily="2" charset="0"/>
                <a:ea typeface="+mn-ea"/>
                <a:cs typeface="+mn-cs"/>
              </a:defRPr>
            </a:lvl6pPr>
            <a:lvl7pPr marL="2743200" algn="l" defTabSz="914400" rtl="0" eaLnBrk="1" latinLnBrk="0" hangingPunct="1">
              <a:defRPr kern="1200">
                <a:solidFill>
                  <a:schemeClr val="tx1"/>
                </a:solidFill>
                <a:latin typeface="Poppins" pitchFamily="2" charset="0"/>
                <a:ea typeface="+mn-ea"/>
                <a:cs typeface="+mn-cs"/>
              </a:defRPr>
            </a:lvl7pPr>
            <a:lvl8pPr marL="3200400" algn="l" defTabSz="914400" rtl="0" eaLnBrk="1" latinLnBrk="0" hangingPunct="1">
              <a:defRPr kern="1200">
                <a:solidFill>
                  <a:schemeClr val="tx1"/>
                </a:solidFill>
                <a:latin typeface="Poppins" pitchFamily="2" charset="0"/>
                <a:ea typeface="+mn-ea"/>
                <a:cs typeface="+mn-cs"/>
              </a:defRPr>
            </a:lvl8pPr>
            <a:lvl9pPr marL="3657600" algn="l" defTabSz="914400" rtl="0" eaLnBrk="1" latinLnBrk="0" hangingPunct="1">
              <a:defRPr kern="1200">
                <a:solidFill>
                  <a:schemeClr val="tx1"/>
                </a:solidFill>
                <a:latin typeface="Poppins" pitchFamily="2" charset="0"/>
                <a:ea typeface="+mn-ea"/>
                <a:cs typeface="+mn-cs"/>
              </a:defRPr>
            </a:lvl9pPr>
          </a:lstStyle>
          <a:p>
            <a:endParaRPr lang="en-US"/>
          </a:p>
        </p:txBody>
      </p:sp>
    </p:spTree>
    <p:extLst>
      <p:ext uri="{BB962C8B-B14F-4D97-AF65-F5344CB8AC3E}">
        <p14:creationId xmlns:p14="http://schemas.microsoft.com/office/powerpoint/2010/main" val="708971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Machine learning</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a:solidFill>
                  <a:srgbClr val="000000"/>
                </a:solidFill>
                <a:latin typeface="Mulish"/>
                <a:ea typeface="Noto Sans"/>
              </a:rPr>
              <a:t>Machine learning allows computers to learn patterns from data and make predictions or decisions without being explicitly programmed. </a:t>
            </a:r>
            <a:endParaRPr lang="ar-EG" sz="3200">
              <a:solidFill>
                <a:srgbClr val="000000"/>
              </a:solidFill>
              <a:latin typeface="Mulish"/>
              <a:ea typeface="Noto Sans"/>
            </a:endParaRPr>
          </a:p>
          <a:p>
            <a:pPr>
              <a:lnSpc>
                <a:spcPct val="200000"/>
              </a:lnSpc>
            </a:pPr>
            <a:r>
              <a:rPr lang="en-US" sz="3200" b="1">
                <a:solidFill>
                  <a:srgbClr val="031635"/>
                </a:solidFill>
                <a:latin typeface="Mulish"/>
                <a:ea typeface="Noto Sans"/>
              </a:rPr>
              <a:t>In this project: </a:t>
            </a:r>
            <a:endParaRPr lang="ar-EG" sz="3200" b="1">
              <a:solidFill>
                <a:srgbClr val="031635"/>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Used Random Forest</a:t>
            </a:r>
            <a:r>
              <a:rPr lang="en-US" sz="3200">
                <a:solidFill>
                  <a:srgbClr val="000000"/>
                </a:solidFill>
                <a:latin typeface="Mulish"/>
                <a:ea typeface="Noto Sans"/>
              </a:rPr>
              <a:t> for predicting diabetes and fetal health conditions.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Used Logistic Regression </a:t>
            </a:r>
            <a:r>
              <a:rPr lang="en-US" sz="3200">
                <a:solidFill>
                  <a:srgbClr val="000000"/>
                </a:solidFill>
                <a:latin typeface="Mulish"/>
                <a:ea typeface="Noto Sans"/>
              </a:rPr>
              <a:t>for heart disease prediction.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Applied YOLOv5 </a:t>
            </a:r>
            <a:r>
              <a:rPr lang="en-US" sz="3200">
                <a:solidFill>
                  <a:srgbClr val="000000"/>
                </a:solidFill>
                <a:latin typeface="Mulish"/>
                <a:ea typeface="Noto Sans"/>
              </a:rPr>
              <a:t>for malaria detection in blood images.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Used </a:t>
            </a:r>
            <a:r>
              <a:rPr lang="en-US" sz="3200" b="1" err="1">
                <a:solidFill>
                  <a:srgbClr val="000000"/>
                </a:solidFill>
                <a:latin typeface="Mulish"/>
                <a:ea typeface="Noto Sans"/>
              </a:rPr>
              <a:t>FastAI</a:t>
            </a:r>
            <a:r>
              <a:rPr lang="en-US" sz="3200" b="1">
                <a:solidFill>
                  <a:srgbClr val="000000"/>
                </a:solidFill>
                <a:latin typeface="Mulish"/>
                <a:ea typeface="Noto Sans"/>
              </a:rPr>
              <a:t> </a:t>
            </a:r>
            <a:r>
              <a:rPr lang="en-US" sz="3200">
                <a:solidFill>
                  <a:srgbClr val="000000"/>
                </a:solidFill>
                <a:latin typeface="Mulish"/>
                <a:ea typeface="Noto Sans"/>
              </a:rPr>
              <a:t>with CNNs (e.g., </a:t>
            </a:r>
            <a:r>
              <a:rPr lang="en-US" sz="3200" err="1">
                <a:solidFill>
                  <a:srgbClr val="000000"/>
                </a:solidFill>
                <a:latin typeface="Mulish"/>
                <a:ea typeface="Noto Sans"/>
              </a:rPr>
              <a:t>ResNet</a:t>
            </a:r>
            <a:r>
              <a:rPr lang="en-US" sz="3200">
                <a:solidFill>
                  <a:srgbClr val="000000"/>
                </a:solidFill>
                <a:latin typeface="Mulish"/>
                <a:ea typeface="Noto Sans"/>
              </a:rPr>
              <a:t>) for skin lesion and image classification. </a:t>
            </a:r>
            <a:endParaRPr lang="ar-EG" sz="3200">
              <a:solidFill>
                <a:srgbClr val="000000"/>
              </a:solidFill>
              <a:latin typeface="Mulish"/>
              <a:ea typeface="Noto Sans"/>
            </a:endParaRPr>
          </a:p>
          <a:p>
            <a:pPr marL="514350" indent="-514350">
              <a:lnSpc>
                <a:spcPct val="200000"/>
              </a:lnSpc>
              <a:buAutoNum type="arabicPeriod"/>
            </a:pPr>
            <a:r>
              <a:rPr lang="en-US" sz="3200" b="1">
                <a:solidFill>
                  <a:srgbClr val="000000"/>
                </a:solidFill>
                <a:latin typeface="Mulish"/>
                <a:ea typeface="Noto Sans"/>
              </a:rPr>
              <a:t>Combined all predictions </a:t>
            </a:r>
            <a:r>
              <a:rPr lang="en-US" sz="3200">
                <a:solidFill>
                  <a:srgbClr val="000000"/>
                </a:solidFill>
                <a:latin typeface="Mulish"/>
                <a:ea typeface="Noto Sans"/>
              </a:rPr>
              <a:t>using a multimodal ensemble for improved accuracy.</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98691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Ultralytics</a:t>
            </a:r>
            <a:r>
              <a:rPr lang="en-US" sz="6000">
                <a:solidFill>
                  <a:srgbClr val="031635"/>
                </a:solidFill>
                <a:latin typeface="Arial"/>
              </a:rPr>
              <a:t> YOLOv5</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00000"/>
                </a:solidFill>
                <a:latin typeface="Mulish"/>
                <a:ea typeface="Noto Sans"/>
              </a:rPr>
              <a:t>YOLO</a:t>
            </a:r>
            <a:r>
              <a:rPr lang="en-US" sz="3200">
                <a:solidFill>
                  <a:srgbClr val="000000"/>
                </a:solidFill>
                <a:latin typeface="Mulish"/>
                <a:ea typeface="Noto Sans"/>
              </a:rPr>
              <a:t> (You Only Look Once) is a real-time object detection system that identifies objects in images using bounding boxes.</a:t>
            </a:r>
          </a:p>
          <a:p>
            <a:pPr>
              <a:lnSpc>
                <a:spcPct val="200000"/>
              </a:lnSpc>
            </a:pPr>
            <a:r>
              <a:rPr lang="en-US" sz="3200" b="1">
                <a:solidFill>
                  <a:srgbClr val="031635"/>
                </a:solidFill>
                <a:latin typeface="Mulish"/>
                <a:ea typeface="Noto Sans"/>
              </a:rPr>
              <a:t> In this project:</a:t>
            </a:r>
          </a:p>
          <a:p>
            <a:pPr marL="514350" indent="-514350">
              <a:lnSpc>
                <a:spcPct val="200000"/>
              </a:lnSpc>
              <a:buFont typeface="+mj-lt"/>
              <a:buAutoNum type="arabicPeriod"/>
            </a:pPr>
            <a:r>
              <a:rPr lang="en-US" sz="3200">
                <a:solidFill>
                  <a:srgbClr val="000000"/>
                </a:solidFill>
                <a:latin typeface="Mulish"/>
                <a:ea typeface="Noto Sans"/>
              </a:rPr>
              <a:t>Used for detecting malaria parasites in blood smear images.</a:t>
            </a:r>
          </a:p>
          <a:p>
            <a:pPr marL="514350" indent="-514350">
              <a:lnSpc>
                <a:spcPct val="200000"/>
              </a:lnSpc>
              <a:buFont typeface="+mj-lt"/>
              <a:buAutoNum type="arabicPeriod"/>
            </a:pPr>
            <a:r>
              <a:rPr lang="en-US" sz="3200">
                <a:solidFill>
                  <a:srgbClr val="000000"/>
                </a:solidFill>
                <a:latin typeface="Mulish"/>
                <a:ea typeface="Noto Sans"/>
              </a:rPr>
              <a:t>Fine-tuned on medical datasets for accuracy.</a:t>
            </a:r>
          </a:p>
          <a:p>
            <a:pPr marL="514350" indent="-514350">
              <a:lnSpc>
                <a:spcPct val="200000"/>
              </a:lnSpc>
              <a:buFont typeface="+mj-lt"/>
              <a:buAutoNum type="arabicPeriod"/>
            </a:pPr>
            <a:r>
              <a:rPr lang="en-US" sz="3200">
                <a:solidFill>
                  <a:srgbClr val="000000"/>
                </a:solidFill>
                <a:latin typeface="Mulish"/>
                <a:ea typeface="Noto Sans"/>
              </a:rPr>
              <a:t>Outputs bounding boxes and confidence scores for infected cells.</a:t>
            </a:r>
          </a:p>
          <a:p>
            <a:pPr marL="514350" indent="-514350">
              <a:lnSpc>
                <a:spcPct val="200000"/>
              </a:lnSpc>
              <a:buFont typeface="+mj-lt"/>
              <a:buAutoNum type="arabicPeriod"/>
            </a:pPr>
            <a:r>
              <a:rPr lang="en-US" sz="3200">
                <a:solidFill>
                  <a:srgbClr val="000000"/>
                </a:solidFill>
                <a:latin typeface="Mulish"/>
                <a:ea typeface="Noto Sans"/>
              </a:rPr>
              <a:t>Integrated with </a:t>
            </a:r>
            <a:r>
              <a:rPr lang="en-US" sz="3200" err="1">
                <a:solidFill>
                  <a:srgbClr val="000000"/>
                </a:solidFill>
                <a:latin typeface="Mulish"/>
                <a:ea typeface="Noto Sans"/>
              </a:rPr>
              <a:t>FastAI</a:t>
            </a:r>
            <a:r>
              <a:rPr lang="en-US" sz="3200">
                <a:solidFill>
                  <a:srgbClr val="000000"/>
                </a:solidFill>
                <a:latin typeface="Mulish"/>
                <a:ea typeface="Noto Sans"/>
              </a:rPr>
              <a:t> for further classification.</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286147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FastAI</a:t>
            </a:r>
            <a:endParaRPr lang="en-US" sz="6000">
              <a:solidFill>
                <a:srgbClr val="031635"/>
              </a:solidFill>
              <a:latin typeface="Arial"/>
            </a:endParaRP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dirty="0" err="1">
                <a:solidFill>
                  <a:srgbClr val="000000"/>
                </a:solidFill>
                <a:latin typeface="Mulish"/>
                <a:ea typeface="Noto Sans"/>
              </a:rPr>
              <a:t>FastAI</a:t>
            </a:r>
            <a:r>
              <a:rPr lang="en-US" sz="3200" dirty="0">
                <a:solidFill>
                  <a:srgbClr val="000000"/>
                </a:solidFill>
                <a:latin typeface="Mulish"/>
                <a:ea typeface="Noto Sans"/>
              </a:rPr>
              <a:t> is a deep learning library built on top of </a:t>
            </a:r>
            <a:r>
              <a:rPr lang="en-US" sz="3200" dirty="0" err="1">
                <a:solidFill>
                  <a:srgbClr val="000000"/>
                </a:solidFill>
                <a:latin typeface="Mulish"/>
                <a:ea typeface="Noto Sans"/>
              </a:rPr>
              <a:t>PyTorch</a:t>
            </a:r>
            <a:r>
              <a:rPr lang="en-US" sz="3200" dirty="0">
                <a:solidFill>
                  <a:srgbClr val="000000"/>
                </a:solidFill>
                <a:latin typeface="Mulish"/>
                <a:ea typeface="Noto Sans"/>
              </a:rPr>
              <a:t>, designed to simplify training neural networks.</a:t>
            </a:r>
          </a:p>
          <a:p>
            <a:pPr>
              <a:lnSpc>
                <a:spcPct val="200000"/>
              </a:lnSpc>
            </a:pPr>
            <a:r>
              <a:rPr lang="en-US" sz="3200" b="1" dirty="0">
                <a:solidFill>
                  <a:srgbClr val="031635"/>
                </a:solidFill>
                <a:latin typeface="Mulish"/>
                <a:ea typeface="Noto Sans"/>
              </a:rPr>
              <a:t> In this project: </a:t>
            </a:r>
          </a:p>
          <a:p>
            <a:pPr marL="514350" indent="-514350">
              <a:lnSpc>
                <a:spcPct val="200000"/>
              </a:lnSpc>
              <a:buAutoNum type="arabicPeriod"/>
            </a:pPr>
            <a:r>
              <a:rPr lang="en-US" sz="3200" dirty="0">
                <a:solidFill>
                  <a:srgbClr val="000000"/>
                </a:solidFill>
                <a:latin typeface="Mulish"/>
                <a:ea typeface="Noto Sans"/>
              </a:rPr>
              <a:t>Used for classifying images (e.g., malaria cell detection). </a:t>
            </a:r>
          </a:p>
          <a:p>
            <a:pPr marL="514350" indent="-514350">
              <a:lnSpc>
                <a:spcPct val="200000"/>
              </a:lnSpc>
              <a:buAutoNum type="arabicPeriod"/>
            </a:pPr>
            <a:r>
              <a:rPr lang="en-US" sz="3200" dirty="0">
                <a:solidFill>
                  <a:srgbClr val="000000"/>
                </a:solidFill>
                <a:latin typeface="Mulish"/>
                <a:ea typeface="Noto Sans"/>
              </a:rPr>
              <a:t>Applied transfer learning using pre-trained CNNs. </a:t>
            </a:r>
          </a:p>
          <a:p>
            <a:pPr marL="514350" indent="-514350">
              <a:lnSpc>
                <a:spcPct val="200000"/>
              </a:lnSpc>
              <a:buAutoNum type="arabicPeriod"/>
            </a:pPr>
            <a:r>
              <a:rPr lang="en-US" sz="3200" dirty="0">
                <a:solidFill>
                  <a:srgbClr val="000000"/>
                </a:solidFill>
                <a:latin typeface="Mulish"/>
                <a:ea typeface="Noto Sans"/>
              </a:rPr>
              <a:t>Used Grad-CAM for visual explainability. </a:t>
            </a:r>
          </a:p>
          <a:p>
            <a:pPr marL="514350" indent="-514350">
              <a:lnSpc>
                <a:spcPct val="200000"/>
              </a:lnSpc>
              <a:buAutoNum type="arabicPeriod"/>
            </a:pPr>
            <a:r>
              <a:rPr lang="en-US" sz="3200" dirty="0">
                <a:solidFill>
                  <a:srgbClr val="000000"/>
                </a:solidFill>
                <a:latin typeface="Mulish"/>
                <a:ea typeface="Noto Sans"/>
              </a:rPr>
              <a:t>Combined with YOLO for two-stage malaria analysis.</a:t>
            </a:r>
            <a:endParaRPr lang="en-US" sz="3200" b="0" u="none" strike="noStrike" dirty="0">
              <a:solidFill>
                <a:srgbClr val="000000"/>
              </a:solidFill>
              <a:uFillTx/>
              <a:latin typeface="Mulish"/>
            </a:endParaRPr>
          </a:p>
        </p:txBody>
      </p:sp>
    </p:spTree>
    <p:extLst>
      <p:ext uri="{BB962C8B-B14F-4D97-AF65-F5344CB8AC3E}">
        <p14:creationId xmlns:p14="http://schemas.microsoft.com/office/powerpoint/2010/main" val="322091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Box 23"/>
          <p:cNvSpPr/>
          <p:nvPr/>
        </p:nvSpPr>
        <p:spPr>
          <a:xfrm>
            <a:off x="880368" y="8528061"/>
            <a:ext cx="16529847" cy="125427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90000"/>
              </a:lnSpc>
              <a:tabLst>
                <a:tab pos="0" algn="l"/>
              </a:tabLst>
            </a:pPr>
            <a:r>
              <a:rPr lang="en" sz="4000" b="0" u="none" strike="noStrike">
                <a:solidFill>
                  <a:srgbClr val="031635"/>
                </a:solidFill>
                <a:uFillTx/>
                <a:latin typeface="Manrope SemiBold"/>
                <a:ea typeface="Noto Sans"/>
              </a:rPr>
              <a:t>           </a:t>
            </a:r>
            <a:r>
              <a:rPr lang="en" sz="4000" b="0" u="none" strike="noStrike" err="1">
                <a:solidFill>
                  <a:srgbClr val="031635"/>
                </a:solidFill>
                <a:uFillTx/>
                <a:latin typeface="Manrope SemiBold"/>
                <a:ea typeface="Noto Sans"/>
              </a:rPr>
              <a:t>Supervied</a:t>
            </a:r>
            <a:r>
              <a:rPr lang="en" sz="4000" b="0" u="none" strike="noStrike">
                <a:solidFill>
                  <a:schemeClr val="dk1"/>
                </a:solidFill>
                <a:uFillTx/>
                <a:latin typeface="Manrope SemiBold"/>
                <a:ea typeface="Noto Sans"/>
              </a:rPr>
              <a:t> </a:t>
            </a:r>
            <a:r>
              <a:rPr lang="en" sz="4000" b="0" u="none" strike="noStrike">
                <a:solidFill>
                  <a:srgbClr val="36D17B"/>
                </a:solidFill>
                <a:uFillTx/>
                <a:latin typeface="Manrope SemiBold"/>
                <a:ea typeface="Noto Sans"/>
              </a:rPr>
              <a:t>By </a:t>
            </a:r>
            <a:r>
              <a:rPr lang="en" sz="4000">
                <a:solidFill>
                  <a:srgbClr val="36D17B"/>
                </a:solidFill>
                <a:latin typeface="Manrope SemiBold"/>
                <a:ea typeface="Noto Sans"/>
              </a:rPr>
              <a:t>        </a:t>
            </a:r>
            <a:endParaRPr lang="en-US" sz="4000" b="0" u="none" strike="noStrike">
              <a:solidFill>
                <a:srgbClr val="000000"/>
              </a:solidFill>
              <a:uFillTx/>
              <a:latin typeface="Arial"/>
            </a:endParaRPr>
          </a:p>
          <a:p>
            <a:pPr algn="ctr" rtl="1">
              <a:lnSpc>
                <a:spcPct val="90000"/>
              </a:lnSpc>
              <a:tabLst>
                <a:tab pos="0" algn="l"/>
              </a:tabLst>
            </a:pPr>
            <a:r>
              <a:rPr lang="en-US" sz="4400" b="0" u="none" strike="noStrike">
                <a:solidFill>
                  <a:srgbClr val="111111"/>
                </a:solidFill>
                <a:uFillTx/>
                <a:latin typeface="Montserrat "/>
                <a:ea typeface="Times New Roman"/>
              </a:rPr>
              <a:t>     </a:t>
            </a:r>
            <a:r>
              <a:rPr lang="en-US" sz="4400" b="1" u="none" strike="noStrike" err="1">
                <a:solidFill>
                  <a:srgbClr val="111111"/>
                </a:solidFill>
                <a:uFillTx/>
                <a:latin typeface="Montserrat "/>
                <a:ea typeface="Times New Roman"/>
              </a:rPr>
              <a:t>Dr</a:t>
            </a:r>
            <a:r>
              <a:rPr lang="en-US" sz="4400" b="0" u="none" strike="noStrike" err="1">
                <a:solidFill>
                  <a:srgbClr val="111111"/>
                </a:solidFill>
                <a:uFillTx/>
                <a:latin typeface="Montserrat "/>
                <a:ea typeface="Times New Roman"/>
              </a:rPr>
              <a:t>.Mahmoud</a:t>
            </a:r>
            <a:r>
              <a:rPr lang="en-US" sz="4400" b="0" u="none" strike="noStrike">
                <a:solidFill>
                  <a:srgbClr val="111111"/>
                </a:solidFill>
                <a:uFillTx/>
                <a:latin typeface="Montserrat "/>
                <a:ea typeface="Times New Roman"/>
              </a:rPr>
              <a:t> </a:t>
            </a:r>
            <a:r>
              <a:rPr lang="en-US" sz="4400" b="0" u="none" strike="noStrike" err="1">
                <a:solidFill>
                  <a:srgbClr val="111111"/>
                </a:solidFill>
                <a:uFillTx/>
                <a:latin typeface="Montserrat "/>
                <a:ea typeface="Times New Roman"/>
              </a:rPr>
              <a:t>Basiony</a:t>
            </a:r>
            <a:r>
              <a:rPr lang="en-US" sz="4400" b="0" u="none" strike="noStrike">
                <a:solidFill>
                  <a:srgbClr val="111111"/>
                </a:solidFill>
                <a:uFillTx/>
                <a:latin typeface="Montserrat "/>
                <a:ea typeface="Times New Roman"/>
              </a:rPr>
              <a:t>                     </a:t>
            </a:r>
            <a:r>
              <a:rPr lang="en-US" sz="4400">
                <a:solidFill>
                  <a:srgbClr val="111111"/>
                </a:solidFill>
                <a:latin typeface="Montserrat "/>
                <a:ea typeface="Times New Roman"/>
              </a:rPr>
              <a:t>  </a:t>
            </a:r>
            <a:r>
              <a:rPr lang="en-US" sz="4400" b="1" u="none" strike="noStrike" err="1">
                <a:solidFill>
                  <a:srgbClr val="111111"/>
                </a:solidFill>
                <a:uFillTx/>
                <a:latin typeface="Montserrat "/>
                <a:ea typeface="Times New Roman"/>
              </a:rPr>
              <a:t>Eng</a:t>
            </a:r>
            <a:r>
              <a:rPr lang="en-US" sz="4400" b="0" u="none" strike="noStrike" err="1">
                <a:solidFill>
                  <a:srgbClr val="111111"/>
                </a:solidFill>
                <a:uFillTx/>
                <a:latin typeface="Montserrat "/>
                <a:ea typeface="Times New Roman"/>
              </a:rPr>
              <a:t>.Amany</a:t>
            </a:r>
            <a:r>
              <a:rPr lang="en-US" sz="4400" b="0" u="none" strike="noStrike">
                <a:solidFill>
                  <a:srgbClr val="111111"/>
                </a:solidFill>
                <a:uFillTx/>
                <a:latin typeface="Montserrat "/>
                <a:ea typeface="Times New Roman"/>
              </a:rPr>
              <a:t> Emad</a:t>
            </a:r>
            <a:endParaRPr lang="en-US" sz="4400" b="0" u="none" strike="noStrike">
              <a:solidFill>
                <a:srgbClr val="000000"/>
              </a:solidFill>
              <a:uFillTx/>
              <a:latin typeface="Arial"/>
            </a:endParaRPr>
          </a:p>
        </p:txBody>
      </p:sp>
      <p:sp>
        <p:nvSpPr>
          <p:cNvPr id="171" name="Rectangle: Rounded Corners 29"/>
          <p:cNvSpPr/>
          <p:nvPr/>
        </p:nvSpPr>
        <p:spPr>
          <a:xfrm rot="10800000" flipV="1">
            <a:off x="1639198" y="7962592"/>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2" name="Rectangle: Rounded Corners 9"/>
          <p:cNvSpPr/>
          <p:nvPr/>
        </p:nvSpPr>
        <p:spPr>
          <a:xfrm rot="10800000" flipV="1">
            <a:off x="1641630" y="577912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3" name="Rectangle: Rounded Corners 13"/>
          <p:cNvSpPr/>
          <p:nvPr/>
        </p:nvSpPr>
        <p:spPr>
          <a:xfrm rot="10800000" flipV="1">
            <a:off x="1641630" y="4703651"/>
            <a:ext cx="15531202" cy="557060"/>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4" name="Rectangle: Rounded Corners 15"/>
          <p:cNvSpPr/>
          <p:nvPr/>
        </p:nvSpPr>
        <p:spPr>
          <a:xfrm rot="10800000" flipV="1">
            <a:off x="1641630" y="362740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5" name="Rectangle: Rounded Corners 21"/>
          <p:cNvSpPr/>
          <p:nvPr/>
        </p:nvSpPr>
        <p:spPr>
          <a:xfrm rot="10800000" flipV="1">
            <a:off x="1641630" y="255172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6" name="Rectangle: Rounded Corners 28"/>
          <p:cNvSpPr/>
          <p:nvPr/>
        </p:nvSpPr>
        <p:spPr>
          <a:xfrm rot="10800000" flipV="1">
            <a:off x="1641630" y="6854806"/>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7" name="Rectangle: Rounded Corners 33"/>
          <p:cNvSpPr/>
          <p:nvPr/>
        </p:nvSpPr>
        <p:spPr>
          <a:xfrm rot="10800000" flipV="1">
            <a:off x="1639198" y="1472362"/>
            <a:ext cx="15531202" cy="557294"/>
          </a:xfrm>
          <a:prstGeom prst="roundRect">
            <a:avLst>
              <a:gd name="adj" fmla="val 6279"/>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t">
            <a:noAutofit/>
          </a:bodyPr>
          <a:lstStyle/>
          <a:p>
            <a:pPr defTabSz="914400">
              <a:lnSpc>
                <a:spcPct val="100000"/>
              </a:lnSpc>
            </a:pPr>
            <a:endParaRPr lang="en-ID" sz="1800" b="0" u="none" strike="noStrike">
              <a:solidFill>
                <a:schemeClr val="lt1"/>
              </a:solidFill>
              <a:uFillTx/>
              <a:latin typeface="Calibri"/>
            </a:endParaRPr>
          </a:p>
        </p:txBody>
      </p:sp>
      <p:sp>
        <p:nvSpPr>
          <p:cNvPr id="179" name="Rectangle 178"/>
          <p:cNvSpPr/>
          <p:nvPr/>
        </p:nvSpPr>
        <p:spPr>
          <a:xfrm>
            <a:off x="1639198" y="3665036"/>
            <a:ext cx="15531203" cy="52519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Moaz Ismail </a:t>
            </a:r>
            <a:r>
              <a:rPr lang="en-GB" sz="2800" b="0" u="none" strike="noStrike" dirty="0" err="1">
                <a:solidFill>
                  <a:schemeClr val="lt1"/>
                </a:solidFill>
                <a:uFillTx/>
                <a:latin typeface="Manrope"/>
                <a:ea typeface="Noto Sans"/>
              </a:rPr>
              <a:t>Abdelmawla</a:t>
            </a:r>
            <a:r>
              <a:rPr lang="en-GB" sz="2800" b="0" u="none" strike="noStrike" dirty="0">
                <a:solidFill>
                  <a:schemeClr val="lt1"/>
                </a:solidFill>
                <a:uFillTx/>
                <a:latin typeface="Manrope"/>
                <a:ea typeface="Noto Sans"/>
              </a:rPr>
              <a:t>                  </a:t>
            </a:r>
            <a:r>
              <a:rPr lang="ar-EG" sz="2800" b="0" u="none" strike="noStrike" dirty="0">
                <a:solidFill>
                  <a:schemeClr val="lt1"/>
                </a:solidFill>
                <a:uFillTx/>
                <a:latin typeface="Manrope"/>
                <a:ea typeface="Noto Sans"/>
              </a:rPr>
              <a:t> </a:t>
            </a:r>
            <a:r>
              <a:rPr lang="en-GB" sz="2800" b="0" u="none" strike="noStrike" dirty="0">
                <a:solidFill>
                  <a:schemeClr val="lt1"/>
                </a:solidFill>
                <a:uFillTx/>
                <a:latin typeface="Manrope"/>
                <a:ea typeface="Noto Sans"/>
              </a:rPr>
              <a:t>21-01129 </a:t>
            </a:r>
            <a:endParaRPr lang="en-US" sz="2800" b="0" u="none" strike="noStrike" dirty="0">
              <a:solidFill>
                <a:schemeClr val="lt1"/>
              </a:solidFill>
              <a:uFillTx/>
              <a:latin typeface="Arial"/>
            </a:endParaRPr>
          </a:p>
        </p:txBody>
      </p:sp>
      <p:sp>
        <p:nvSpPr>
          <p:cNvPr id="180" name="Rectangle 179"/>
          <p:cNvSpPr/>
          <p:nvPr/>
        </p:nvSpPr>
        <p:spPr>
          <a:xfrm>
            <a:off x="1639562" y="7963258"/>
            <a:ext cx="15530838" cy="5621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191"/>
              </a:spcBef>
              <a:spcAft>
                <a:spcPts val="992"/>
              </a:spcAft>
            </a:pPr>
            <a:r>
              <a:rPr lang="en-GB" sz="2800" b="0" u="none" strike="noStrike" dirty="0">
                <a:solidFill>
                  <a:schemeClr val="lt1"/>
                </a:solidFill>
                <a:uFillTx/>
                <a:latin typeface="Manrope"/>
                <a:ea typeface="Noto Sans"/>
              </a:rPr>
              <a:t>Mohamed Essam Mohamed         </a:t>
            </a:r>
            <a:r>
              <a:rPr lang="ar-EG" sz="2800" b="0" u="none" strike="noStrike" dirty="0">
                <a:solidFill>
                  <a:schemeClr val="lt1"/>
                </a:solidFill>
                <a:uFillTx/>
                <a:latin typeface="Manrope"/>
                <a:ea typeface="Noto Sans"/>
              </a:rPr>
              <a:t>  </a:t>
            </a:r>
            <a:r>
              <a:rPr lang="ar-EG" sz="2800" dirty="0">
                <a:solidFill>
                  <a:schemeClr val="lt1"/>
                </a:solidFill>
                <a:latin typeface="Manrope"/>
                <a:ea typeface="Noto Sans"/>
              </a:rPr>
              <a:t> </a:t>
            </a:r>
            <a:r>
              <a:rPr lang="en-GB" sz="2800" b="0" u="none" strike="noStrike" dirty="0">
                <a:solidFill>
                  <a:schemeClr val="lt1"/>
                </a:solidFill>
                <a:uFillTx/>
                <a:latin typeface="Manrope"/>
                <a:ea typeface="Noto Sans"/>
              </a:rPr>
              <a:t>17-00329</a:t>
            </a:r>
            <a:endParaRPr lang="en-US" sz="2800" b="0" u="none" strike="noStrike" dirty="0">
              <a:solidFill>
                <a:schemeClr val="lt1"/>
              </a:solidFill>
              <a:uFillTx/>
              <a:latin typeface="Arial"/>
            </a:endParaRPr>
          </a:p>
        </p:txBody>
      </p:sp>
      <p:sp>
        <p:nvSpPr>
          <p:cNvPr id="181" name="Rectangle 180"/>
          <p:cNvSpPr/>
          <p:nvPr/>
        </p:nvSpPr>
        <p:spPr>
          <a:xfrm>
            <a:off x="1639198" y="6857890"/>
            <a:ext cx="15531203" cy="5427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dirty="0" err="1">
                <a:solidFill>
                  <a:schemeClr val="lt1"/>
                </a:solidFill>
                <a:latin typeface="Manrope"/>
                <a:ea typeface="Noto Sans"/>
              </a:rPr>
              <a:t>Ragaiy</a:t>
            </a:r>
            <a:r>
              <a:rPr lang="en-GB" sz="2800" b="0" u="none" strike="noStrike" dirty="0">
                <a:solidFill>
                  <a:schemeClr val="lt1"/>
                </a:solidFill>
                <a:uFillTx/>
                <a:latin typeface="Manrope"/>
                <a:ea typeface="Noto Sans"/>
              </a:rPr>
              <a:t> Karam </a:t>
            </a:r>
            <a:r>
              <a:rPr lang="en-GB" sz="2800" dirty="0" err="1">
                <a:solidFill>
                  <a:schemeClr val="lt1"/>
                </a:solidFill>
                <a:latin typeface="Manrope"/>
                <a:ea typeface="Noto Sans"/>
              </a:rPr>
              <a:t>Ragaiy</a:t>
            </a:r>
            <a:r>
              <a:rPr lang="en-GB" sz="2800" b="0" u="none" strike="noStrike" dirty="0">
                <a:solidFill>
                  <a:schemeClr val="lt1"/>
                </a:solidFill>
                <a:uFillTx/>
                <a:latin typeface="Manrope"/>
                <a:ea typeface="Noto Sans"/>
              </a:rPr>
              <a:t>                          21-01508</a:t>
            </a:r>
            <a:endParaRPr lang="en-US" sz="2800" b="0" u="none" strike="noStrike" dirty="0">
              <a:solidFill>
                <a:schemeClr val="lt1"/>
              </a:solidFill>
              <a:uFillTx/>
              <a:latin typeface="Arial"/>
            </a:endParaRPr>
          </a:p>
        </p:txBody>
      </p:sp>
      <p:sp>
        <p:nvSpPr>
          <p:cNvPr id="182" name="Rectangle 181"/>
          <p:cNvSpPr/>
          <p:nvPr/>
        </p:nvSpPr>
        <p:spPr>
          <a:xfrm>
            <a:off x="1639198" y="5796723"/>
            <a:ext cx="15531203" cy="5624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Doha Ahmed Gomaa                         </a:t>
            </a:r>
            <a:r>
              <a:rPr lang="ar-EG" sz="2800" b="0" u="none" strike="noStrike" dirty="0">
                <a:solidFill>
                  <a:schemeClr val="lt1"/>
                </a:solidFill>
                <a:uFillTx/>
                <a:latin typeface="Manrope"/>
                <a:ea typeface="Noto Sans"/>
              </a:rPr>
              <a:t> </a:t>
            </a:r>
            <a:r>
              <a:rPr lang="en-GB" sz="2800" b="0" u="none" strike="noStrike" dirty="0">
                <a:solidFill>
                  <a:schemeClr val="lt1"/>
                </a:solidFill>
                <a:uFillTx/>
                <a:latin typeface="Manrope"/>
                <a:ea typeface="Noto Sans"/>
              </a:rPr>
              <a:t>21-00603</a:t>
            </a:r>
            <a:endParaRPr lang="en-US" sz="2800" b="0" u="none" strike="noStrike" dirty="0">
              <a:solidFill>
                <a:srgbClr val="000000"/>
              </a:solidFill>
              <a:uFillTx/>
              <a:latin typeface="Arial"/>
            </a:endParaRPr>
          </a:p>
        </p:txBody>
      </p:sp>
      <p:sp>
        <p:nvSpPr>
          <p:cNvPr id="183" name="Rectangle 182"/>
          <p:cNvSpPr/>
          <p:nvPr/>
        </p:nvSpPr>
        <p:spPr>
          <a:xfrm>
            <a:off x="1639198" y="4679317"/>
            <a:ext cx="15531203" cy="5741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Fawzy Ayman Elsayed                         21-00710</a:t>
            </a:r>
            <a:endParaRPr lang="en-US" sz="2800" b="0" u="none" strike="noStrike" dirty="0">
              <a:solidFill>
                <a:srgbClr val="000000"/>
              </a:solidFill>
              <a:uFillTx/>
              <a:latin typeface="Arial"/>
            </a:endParaRPr>
          </a:p>
        </p:txBody>
      </p:sp>
      <p:sp>
        <p:nvSpPr>
          <p:cNvPr id="185" name="Rectangle 184"/>
          <p:cNvSpPr/>
          <p:nvPr/>
        </p:nvSpPr>
        <p:spPr>
          <a:xfrm>
            <a:off x="1639198" y="1472362"/>
            <a:ext cx="15531203" cy="53621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Mahmoud Ramadan </a:t>
            </a:r>
            <a:r>
              <a:rPr lang="en-GB" sz="2800" b="0" u="none" strike="noStrike">
                <a:solidFill>
                  <a:schemeClr val="lt1"/>
                </a:solidFill>
                <a:uFillTx/>
                <a:latin typeface="Manrope"/>
                <a:ea typeface="Noto Sans"/>
              </a:rPr>
              <a:t>Hegazzy            21-00923 </a:t>
            </a:r>
            <a:endParaRPr lang="en-US" sz="2800" b="0" u="none" strike="noStrike" dirty="0">
              <a:solidFill>
                <a:srgbClr val="000000"/>
              </a:solidFill>
              <a:uFillTx/>
              <a:latin typeface="Arial"/>
            </a:endParaRPr>
          </a:p>
        </p:txBody>
      </p:sp>
      <p:sp>
        <p:nvSpPr>
          <p:cNvPr id="18" name="TextBox 1"/>
          <p:cNvSpPr/>
          <p:nvPr/>
        </p:nvSpPr>
        <p:spPr>
          <a:xfrm>
            <a:off x="315360" y="366840"/>
            <a:ext cx="402552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spcBef>
                <a:spcPts val="1191"/>
              </a:spcBef>
              <a:spcAft>
                <a:spcPts val="992"/>
              </a:spcAft>
            </a:pPr>
            <a:r>
              <a:rPr lang="en-GB" sz="6000">
                <a:solidFill>
                  <a:srgbClr val="031635"/>
                </a:solidFill>
                <a:latin typeface="Manrope SemiBold"/>
                <a:ea typeface="Noto Sans"/>
              </a:rPr>
              <a:t>Our </a:t>
            </a:r>
            <a:r>
              <a:rPr lang="en-GB" sz="6000">
                <a:solidFill>
                  <a:srgbClr val="36D17B"/>
                </a:solidFill>
                <a:latin typeface="Manrope SemiBold"/>
                <a:ea typeface="Noto Sans"/>
              </a:rPr>
              <a:t>Team</a:t>
            </a:r>
            <a:endParaRPr lang="en-US" sz="6000">
              <a:solidFill>
                <a:srgbClr val="000000"/>
              </a:solidFill>
              <a:latin typeface="Arial"/>
            </a:endParaRPr>
          </a:p>
        </p:txBody>
      </p:sp>
      <p:sp>
        <p:nvSpPr>
          <p:cNvPr id="2" name="Rectangle 1">
            <a:extLst>
              <a:ext uri="{FF2B5EF4-FFF2-40B4-BE49-F238E27FC236}">
                <a16:creationId xmlns:a16="http://schemas.microsoft.com/office/drawing/2014/main" id="{525FEB51-10AB-DC63-CF04-171761F060EE}"/>
              </a:ext>
            </a:extLst>
          </p:cNvPr>
          <p:cNvSpPr/>
          <p:nvPr/>
        </p:nvSpPr>
        <p:spPr>
          <a:xfrm>
            <a:off x="1639561" y="2574162"/>
            <a:ext cx="15530838" cy="55729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90000"/>
              </a:lnSpc>
              <a:spcBef>
                <a:spcPts val="1191"/>
              </a:spcBef>
              <a:spcAft>
                <a:spcPts val="992"/>
              </a:spcAft>
            </a:pPr>
            <a:r>
              <a:rPr lang="en-GB" sz="2800" b="0" u="none" strike="noStrike" dirty="0">
                <a:solidFill>
                  <a:schemeClr val="lt1"/>
                </a:solidFill>
                <a:uFillTx/>
                <a:latin typeface="Manrope"/>
                <a:ea typeface="Noto Sans"/>
              </a:rPr>
              <a:t>Ganna Essam Mohamed                 </a:t>
            </a:r>
            <a:r>
              <a:rPr lang="ar-EG" sz="2800" b="0" u="none" strike="noStrike" dirty="0">
                <a:solidFill>
                  <a:schemeClr val="lt1"/>
                </a:solidFill>
                <a:uFillTx/>
                <a:latin typeface="Manrope"/>
                <a:ea typeface="Noto Sans"/>
              </a:rPr>
              <a:t> </a:t>
            </a:r>
            <a:r>
              <a:rPr lang="en-US" sz="2800" b="0" u="none" strike="noStrike" dirty="0">
                <a:solidFill>
                  <a:schemeClr val="lt1"/>
                </a:solidFill>
                <a:uFillTx/>
                <a:latin typeface="Manrope"/>
                <a:ea typeface="Noto Sans"/>
              </a:rPr>
              <a:t>   </a:t>
            </a:r>
            <a:r>
              <a:rPr lang="en-GB" sz="2800" b="0" u="none" strike="noStrike" dirty="0">
                <a:solidFill>
                  <a:schemeClr val="lt1"/>
                </a:solidFill>
                <a:uFillTx/>
                <a:latin typeface="Manrope"/>
                <a:ea typeface="Noto Sans"/>
              </a:rPr>
              <a:t>21-00717</a:t>
            </a:r>
            <a:endParaRPr lang="en-US" sz="2800" b="0" u="none" strike="noStrike" dirty="0">
              <a:solidFill>
                <a:srgbClr val="000000"/>
              </a:solidFill>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Scikit</a:t>
            </a:r>
            <a:r>
              <a:rPr lang="en-US" sz="6000">
                <a:solidFill>
                  <a:srgbClr val="031635"/>
                </a:solidFill>
                <a:latin typeface="Arial"/>
              </a:rPr>
              <a:t>-learn</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31635"/>
                </a:solidFill>
                <a:latin typeface="Mulish"/>
                <a:ea typeface="Noto Sans"/>
              </a:rPr>
              <a:t>scikit</a:t>
            </a:r>
            <a:r>
              <a:rPr lang="en-US" sz="3200" b="1">
                <a:solidFill>
                  <a:srgbClr val="031635"/>
                </a:solidFill>
                <a:latin typeface="Mulish"/>
                <a:ea typeface="Noto Sans"/>
              </a:rPr>
              <a:t>-learn</a:t>
            </a:r>
            <a:r>
              <a:rPr lang="en-US" sz="3200">
                <a:solidFill>
                  <a:srgbClr val="000000"/>
                </a:solidFill>
                <a:latin typeface="Mulish"/>
                <a:ea typeface="Noto Sans"/>
              </a:rPr>
              <a:t> is a machine learning library in Python that supports classification, regression, and clustering.</a:t>
            </a:r>
          </a:p>
          <a:p>
            <a:pPr>
              <a:lnSpc>
                <a:spcPct val="200000"/>
              </a:lnSpc>
            </a:pPr>
            <a:r>
              <a:rPr lang="en-US" sz="3200" b="1">
                <a:solidFill>
                  <a:srgbClr val="031635"/>
                </a:solidFill>
                <a:latin typeface="Mulish"/>
                <a:ea typeface="Noto Sans"/>
              </a:rPr>
              <a:t> In this project: </a:t>
            </a:r>
          </a:p>
          <a:p>
            <a:pPr marL="514350" indent="-514350">
              <a:lnSpc>
                <a:spcPct val="200000"/>
              </a:lnSpc>
              <a:buAutoNum type="arabicPeriod"/>
            </a:pPr>
            <a:r>
              <a:rPr lang="en-US" sz="3200">
                <a:solidFill>
                  <a:srgbClr val="000000"/>
                </a:solidFill>
                <a:latin typeface="Mulish"/>
                <a:ea typeface="Noto Sans"/>
              </a:rPr>
              <a:t>Used to implement Random Forest and Logistic Regression models. </a:t>
            </a:r>
          </a:p>
          <a:p>
            <a:pPr marL="514350" indent="-514350">
              <a:lnSpc>
                <a:spcPct val="200000"/>
              </a:lnSpc>
              <a:buAutoNum type="arabicPeriod"/>
            </a:pPr>
            <a:r>
              <a:rPr lang="en-US" sz="3200">
                <a:solidFill>
                  <a:srgbClr val="000000"/>
                </a:solidFill>
                <a:latin typeface="Mulish"/>
                <a:ea typeface="Noto Sans"/>
              </a:rPr>
              <a:t> Applied PCA, </a:t>
            </a:r>
            <a:r>
              <a:rPr lang="en-US" sz="3200" err="1">
                <a:solidFill>
                  <a:srgbClr val="000000"/>
                </a:solidFill>
                <a:latin typeface="Mulish"/>
                <a:ea typeface="Noto Sans"/>
              </a:rPr>
              <a:t>StandardScaler</a:t>
            </a:r>
            <a:r>
              <a:rPr lang="en-US" sz="3200">
                <a:solidFill>
                  <a:srgbClr val="000000"/>
                </a:solidFill>
                <a:latin typeface="Mulish"/>
                <a:ea typeface="Noto Sans"/>
              </a:rPr>
              <a:t>, and </a:t>
            </a:r>
            <a:r>
              <a:rPr lang="en-US" sz="3200" err="1">
                <a:solidFill>
                  <a:srgbClr val="000000"/>
                </a:solidFill>
                <a:latin typeface="Mulish"/>
                <a:ea typeface="Noto Sans"/>
              </a:rPr>
              <a:t>RobustScaler</a:t>
            </a:r>
            <a:r>
              <a:rPr lang="en-US" sz="3200">
                <a:solidFill>
                  <a:srgbClr val="000000"/>
                </a:solidFill>
                <a:latin typeface="Mulish"/>
                <a:ea typeface="Noto Sans"/>
              </a:rPr>
              <a:t> for preprocessing. </a:t>
            </a:r>
          </a:p>
          <a:p>
            <a:pPr marL="514350" indent="-514350">
              <a:lnSpc>
                <a:spcPct val="200000"/>
              </a:lnSpc>
              <a:buAutoNum type="arabicPeriod"/>
            </a:pPr>
            <a:r>
              <a:rPr lang="en-US" sz="3200">
                <a:solidFill>
                  <a:srgbClr val="000000"/>
                </a:solidFill>
                <a:latin typeface="Mulish"/>
                <a:ea typeface="Noto Sans"/>
              </a:rPr>
              <a:t> Used for training, validating, and tuning tabular health data models.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3036340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Priaid</a:t>
            </a:r>
            <a:r>
              <a:rPr lang="en-US" sz="6000">
                <a:solidFill>
                  <a:srgbClr val="031635"/>
                </a:solidFill>
                <a:latin typeface="Arial"/>
              </a:rPr>
              <a:t> API</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31635"/>
                </a:solidFill>
                <a:latin typeface="Mulish"/>
                <a:ea typeface="Noto Sans"/>
              </a:rPr>
              <a:t>Priaid</a:t>
            </a:r>
            <a:r>
              <a:rPr lang="en-US" sz="3200">
                <a:solidFill>
                  <a:srgbClr val="000000"/>
                </a:solidFill>
                <a:latin typeface="Mulish"/>
                <a:ea typeface="Noto Sans"/>
              </a:rPr>
              <a:t> is a medical API that offers symptom-based diagnosis and medical information.</a:t>
            </a:r>
          </a:p>
          <a:p>
            <a:pPr>
              <a:lnSpc>
                <a:spcPct val="200000"/>
              </a:lnSpc>
            </a:pPr>
            <a:r>
              <a:rPr lang="en-US" sz="3200" b="1">
                <a:solidFill>
                  <a:srgbClr val="031635"/>
                </a:solidFill>
                <a:latin typeface="Mulish"/>
                <a:ea typeface="Noto Sans"/>
              </a:rPr>
              <a:t> In this project:</a:t>
            </a:r>
          </a:p>
          <a:p>
            <a:pPr>
              <a:lnSpc>
                <a:spcPct val="200000"/>
              </a:lnSpc>
            </a:pPr>
            <a:r>
              <a:rPr lang="en-US" sz="3200">
                <a:solidFill>
                  <a:srgbClr val="000000"/>
                </a:solidFill>
                <a:latin typeface="Mulish"/>
                <a:ea typeface="Noto Sans"/>
              </a:rPr>
              <a:t> 01. Receives user input (symptoms, gender, birth year).</a:t>
            </a:r>
          </a:p>
          <a:p>
            <a:pPr>
              <a:lnSpc>
                <a:spcPct val="200000"/>
              </a:lnSpc>
            </a:pPr>
            <a:r>
              <a:rPr lang="en-US" sz="3200">
                <a:solidFill>
                  <a:srgbClr val="000000"/>
                </a:solidFill>
                <a:latin typeface="Mulish"/>
                <a:ea typeface="Noto Sans"/>
              </a:rPr>
              <a:t> 02. Returns possible conditions ranked by confidence score.</a:t>
            </a:r>
          </a:p>
          <a:p>
            <a:pPr>
              <a:lnSpc>
                <a:spcPct val="200000"/>
              </a:lnSpc>
            </a:pPr>
            <a:r>
              <a:rPr lang="en-US" sz="3200">
                <a:solidFill>
                  <a:srgbClr val="000000"/>
                </a:solidFill>
                <a:latin typeface="Mulish"/>
                <a:ea typeface="Noto Sans"/>
              </a:rPr>
              <a:t> 03. Supports Arabic language for regional diagnostics.</a:t>
            </a:r>
          </a:p>
          <a:p>
            <a:pPr>
              <a:lnSpc>
                <a:spcPct val="200000"/>
              </a:lnSpc>
            </a:pPr>
            <a:r>
              <a:rPr lang="en-US" sz="3200">
                <a:solidFill>
                  <a:srgbClr val="000000"/>
                </a:solidFill>
                <a:latin typeface="Mulish"/>
                <a:ea typeface="Noto Sans"/>
              </a:rPr>
              <a:t> 04. Used as a primary source in multimodal fusion.</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13238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NumPy &amp; Pandas</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31635"/>
                </a:solidFill>
                <a:latin typeface="Mulish"/>
                <a:ea typeface="Noto Sans"/>
              </a:rPr>
              <a:t>NumPy is used for numerical operations</a:t>
            </a:r>
            <a:r>
              <a:rPr lang="en-US" sz="3200">
                <a:solidFill>
                  <a:srgbClr val="000000"/>
                </a:solidFill>
                <a:latin typeface="Mulish"/>
                <a:ea typeface="Noto Sans"/>
              </a:rPr>
              <a:t>; Pandas is used for data manipulation and analysis.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Cleaned and processed tabular health data. </a:t>
            </a:r>
          </a:p>
          <a:p>
            <a:pPr marL="514350" indent="-514350">
              <a:lnSpc>
                <a:spcPct val="200000"/>
              </a:lnSpc>
              <a:buAutoNum type="arabicPeriod"/>
            </a:pPr>
            <a:r>
              <a:rPr lang="en-US" sz="3200">
                <a:solidFill>
                  <a:srgbClr val="000000"/>
                </a:solidFill>
                <a:latin typeface="Mulish"/>
                <a:ea typeface="Noto Sans"/>
              </a:rPr>
              <a:t>Normalized features like BMI, glucose, and cholesterol. </a:t>
            </a:r>
          </a:p>
          <a:p>
            <a:pPr marL="514350" indent="-514350">
              <a:lnSpc>
                <a:spcPct val="200000"/>
              </a:lnSpc>
              <a:buAutoNum type="arabicPeriod"/>
            </a:pPr>
            <a:r>
              <a:rPr lang="en-US" sz="3200">
                <a:solidFill>
                  <a:srgbClr val="000000"/>
                </a:solidFill>
                <a:latin typeface="Mulish"/>
                <a:ea typeface="Noto Sans"/>
              </a:rPr>
              <a:t>Handled missing values and transformations before model input.</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3731587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OpenCV</a:t>
            </a:r>
            <a:r>
              <a:rPr lang="en-US" sz="6000">
                <a:solidFill>
                  <a:srgbClr val="031635"/>
                </a:solidFill>
                <a:latin typeface="Arial"/>
              </a:rPr>
              <a:t> &amp; PIL</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err="1">
                <a:solidFill>
                  <a:srgbClr val="000000"/>
                </a:solidFill>
                <a:latin typeface="Mulish"/>
                <a:ea typeface="Noto Sans"/>
              </a:rPr>
              <a:t>OpenCV</a:t>
            </a:r>
            <a:r>
              <a:rPr lang="en-US" sz="3200" b="1">
                <a:solidFill>
                  <a:srgbClr val="000000"/>
                </a:solidFill>
                <a:latin typeface="Mulish"/>
                <a:ea typeface="Noto Sans"/>
              </a:rPr>
              <a:t> is an image processing library</a:t>
            </a:r>
            <a:r>
              <a:rPr lang="en-US" sz="3200">
                <a:solidFill>
                  <a:srgbClr val="000000"/>
                </a:solidFill>
                <a:latin typeface="Mulish"/>
                <a:ea typeface="Noto Sans"/>
              </a:rPr>
              <a:t>; PIL (Pillow) handles image formats.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Resized and normalized blood smear and skin images. </a:t>
            </a:r>
          </a:p>
          <a:p>
            <a:pPr marL="514350" indent="-514350">
              <a:lnSpc>
                <a:spcPct val="200000"/>
              </a:lnSpc>
              <a:buAutoNum type="arabicPeriod"/>
            </a:pPr>
            <a:r>
              <a:rPr lang="en-US" sz="3200">
                <a:solidFill>
                  <a:srgbClr val="000000"/>
                </a:solidFill>
                <a:latin typeface="Mulish"/>
                <a:ea typeface="Noto Sans"/>
              </a:rPr>
              <a:t>Handled image conversion for </a:t>
            </a:r>
            <a:r>
              <a:rPr lang="en-US" sz="3200" err="1">
                <a:solidFill>
                  <a:srgbClr val="000000"/>
                </a:solidFill>
                <a:latin typeface="Mulish"/>
                <a:ea typeface="Noto Sans"/>
              </a:rPr>
              <a:t>FastAI</a:t>
            </a:r>
            <a:r>
              <a:rPr lang="en-US" sz="3200">
                <a:solidFill>
                  <a:srgbClr val="000000"/>
                </a:solidFill>
                <a:latin typeface="Mulish"/>
                <a:ea typeface="Noto Sans"/>
              </a:rPr>
              <a:t> compatibility. </a:t>
            </a:r>
          </a:p>
          <a:p>
            <a:pPr marL="514350" indent="-514350">
              <a:lnSpc>
                <a:spcPct val="200000"/>
              </a:lnSpc>
              <a:buAutoNum type="arabicPeriod"/>
            </a:pPr>
            <a:r>
              <a:rPr lang="en-US" sz="3200">
                <a:solidFill>
                  <a:srgbClr val="000000"/>
                </a:solidFill>
                <a:latin typeface="Mulish"/>
                <a:ea typeface="Noto Sans"/>
              </a:rPr>
              <a:t>Applied augmentation and preprocessing for model training.</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998133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dirty="0" err="1">
                <a:solidFill>
                  <a:srgbClr val="031635"/>
                </a:solidFill>
                <a:latin typeface="Arial"/>
              </a:rPr>
              <a:t>Werkzeug</a:t>
            </a:r>
            <a:r>
              <a:rPr lang="en-US" sz="6000" dirty="0">
                <a:solidFill>
                  <a:srgbClr val="031635"/>
                </a:solidFill>
                <a:latin typeface="Arial"/>
              </a:rPr>
              <a:t> Security</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dirty="0" err="1">
                <a:solidFill>
                  <a:srgbClr val="000000"/>
                </a:solidFill>
                <a:latin typeface="Mulish"/>
                <a:ea typeface="Noto Sans"/>
              </a:rPr>
              <a:t>Werkzeug</a:t>
            </a:r>
            <a:r>
              <a:rPr lang="en-US" sz="3200" dirty="0">
                <a:solidFill>
                  <a:srgbClr val="000000"/>
                </a:solidFill>
                <a:latin typeface="Mulish"/>
                <a:ea typeface="Noto Sans"/>
              </a:rPr>
              <a:t> provides secure password hashing and authentication support. </a:t>
            </a:r>
          </a:p>
          <a:p>
            <a:pPr>
              <a:lnSpc>
                <a:spcPct val="200000"/>
              </a:lnSpc>
            </a:pPr>
            <a:r>
              <a:rPr lang="en-US" sz="3200" b="1" dirty="0">
                <a:solidFill>
                  <a:srgbClr val="031635"/>
                </a:solidFill>
                <a:latin typeface="Mulish"/>
                <a:ea typeface="Noto Sans"/>
              </a:rPr>
              <a:t>In this project: </a:t>
            </a:r>
          </a:p>
          <a:p>
            <a:pPr marL="514350" indent="-514350">
              <a:lnSpc>
                <a:spcPct val="200000"/>
              </a:lnSpc>
              <a:buAutoNum type="arabicPeriod"/>
            </a:pPr>
            <a:r>
              <a:rPr lang="en-US" sz="3200" dirty="0">
                <a:solidFill>
                  <a:srgbClr val="000000"/>
                </a:solidFill>
                <a:latin typeface="Mulish"/>
                <a:ea typeface="Noto Sans"/>
              </a:rPr>
              <a:t>Used to hash user passwords during registration. </a:t>
            </a:r>
          </a:p>
          <a:p>
            <a:pPr marL="514350" indent="-514350">
              <a:lnSpc>
                <a:spcPct val="200000"/>
              </a:lnSpc>
              <a:buAutoNum type="arabicPeriod"/>
            </a:pPr>
            <a:r>
              <a:rPr lang="en-US" sz="3200" dirty="0">
                <a:solidFill>
                  <a:srgbClr val="000000"/>
                </a:solidFill>
                <a:latin typeface="Mulish"/>
                <a:ea typeface="Noto Sans"/>
              </a:rPr>
              <a:t>Implemented secure login using Flask-Login. </a:t>
            </a:r>
          </a:p>
          <a:p>
            <a:pPr marL="514350" indent="-514350">
              <a:lnSpc>
                <a:spcPct val="200000"/>
              </a:lnSpc>
              <a:buAutoNum type="arabicPeriod"/>
            </a:pPr>
            <a:r>
              <a:rPr lang="en-US" sz="3200" dirty="0">
                <a:solidFill>
                  <a:srgbClr val="000000"/>
                </a:solidFill>
                <a:latin typeface="Mulish"/>
                <a:ea typeface="Noto Sans"/>
              </a:rPr>
              <a:t>Prevented brute-force and credential attacks.</a:t>
            </a:r>
            <a:endParaRPr lang="en-US" sz="3200" b="0" u="none" strike="noStrike" dirty="0">
              <a:solidFill>
                <a:srgbClr val="000000"/>
              </a:solidFill>
              <a:uFillTx/>
              <a:latin typeface="Mulish"/>
            </a:endParaRPr>
          </a:p>
        </p:txBody>
      </p:sp>
    </p:spTree>
    <p:extLst>
      <p:ext uri="{BB962C8B-B14F-4D97-AF65-F5344CB8AC3E}">
        <p14:creationId xmlns:p14="http://schemas.microsoft.com/office/powerpoint/2010/main" val="1144584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Flask Web Framework</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b="1">
                <a:solidFill>
                  <a:srgbClr val="000000"/>
                </a:solidFill>
                <a:latin typeface="Mulish"/>
                <a:ea typeface="Noto Sans"/>
              </a:rPr>
              <a:t>Flask</a:t>
            </a:r>
            <a:r>
              <a:rPr lang="en-US" sz="3200">
                <a:solidFill>
                  <a:srgbClr val="000000"/>
                </a:solidFill>
                <a:latin typeface="Mulish"/>
                <a:ea typeface="Noto Sans"/>
              </a:rPr>
              <a:t> is a lightweight Python web framework for backend development. </a:t>
            </a:r>
          </a:p>
          <a:p>
            <a:pPr>
              <a:lnSpc>
                <a:spcPct val="200000"/>
              </a:lnSpc>
            </a:pPr>
            <a:r>
              <a:rPr lang="en-US" sz="3200" b="1">
                <a:solidFill>
                  <a:srgbClr val="031635"/>
                </a:solidFill>
                <a:latin typeface="Mulish"/>
                <a:ea typeface="Noto Sans"/>
              </a:rPr>
              <a:t>In this project: </a:t>
            </a:r>
          </a:p>
          <a:p>
            <a:pPr>
              <a:lnSpc>
                <a:spcPct val="200000"/>
              </a:lnSpc>
            </a:pPr>
            <a:r>
              <a:rPr lang="en-US" sz="3200">
                <a:solidFill>
                  <a:srgbClr val="000000"/>
                </a:solidFill>
                <a:latin typeface="Mulish"/>
                <a:ea typeface="Noto Sans"/>
              </a:rPr>
              <a:t>01. Handled user routing (e.g., /login, /diagnose, /history). </a:t>
            </a:r>
          </a:p>
          <a:p>
            <a:pPr>
              <a:lnSpc>
                <a:spcPct val="200000"/>
              </a:lnSpc>
            </a:pPr>
            <a:r>
              <a:rPr lang="en-US" sz="3200">
                <a:solidFill>
                  <a:srgbClr val="000000"/>
                </a:solidFill>
                <a:latin typeface="Mulish"/>
                <a:ea typeface="Noto Sans"/>
              </a:rPr>
              <a:t>02. Integrated with </a:t>
            </a:r>
            <a:r>
              <a:rPr lang="en-US" sz="3200" err="1">
                <a:solidFill>
                  <a:srgbClr val="000000"/>
                </a:solidFill>
                <a:latin typeface="Mulish"/>
                <a:ea typeface="Noto Sans"/>
              </a:rPr>
              <a:t>Priaid</a:t>
            </a:r>
            <a:r>
              <a:rPr lang="en-US" sz="3200">
                <a:solidFill>
                  <a:srgbClr val="000000"/>
                </a:solidFill>
                <a:latin typeface="Mulish"/>
                <a:ea typeface="Noto Sans"/>
              </a:rPr>
              <a:t> API and AI models. </a:t>
            </a:r>
          </a:p>
          <a:p>
            <a:pPr>
              <a:lnSpc>
                <a:spcPct val="200000"/>
              </a:lnSpc>
            </a:pPr>
            <a:r>
              <a:rPr lang="en-US" sz="3200">
                <a:solidFill>
                  <a:srgbClr val="000000"/>
                </a:solidFill>
                <a:latin typeface="Mulish"/>
                <a:ea typeface="Noto Sans"/>
              </a:rPr>
              <a:t>03. Used Jinja2 for dynamic content rendering. </a:t>
            </a:r>
          </a:p>
          <a:p>
            <a:pPr>
              <a:lnSpc>
                <a:spcPct val="200000"/>
              </a:lnSpc>
            </a:pPr>
            <a:r>
              <a:rPr lang="en-US" sz="3200">
                <a:solidFill>
                  <a:srgbClr val="000000"/>
                </a:solidFill>
                <a:latin typeface="Mulish"/>
                <a:ea typeface="Noto Sans"/>
              </a:rPr>
              <a:t>04. Managed sessions, requests, and responses.</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1577712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err="1">
                <a:solidFill>
                  <a:srgbClr val="031635"/>
                </a:solidFill>
                <a:latin typeface="Arial"/>
              </a:rPr>
              <a:t>SQLAlchemy</a:t>
            </a:r>
            <a:r>
              <a:rPr lang="en-US" sz="6000">
                <a:solidFill>
                  <a:srgbClr val="031635"/>
                </a:solidFill>
                <a:latin typeface="Arial"/>
              </a:rPr>
              <a:t> + MySQL</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err="1">
                <a:solidFill>
                  <a:srgbClr val="000000"/>
                </a:solidFill>
                <a:latin typeface="Mulish"/>
                <a:ea typeface="Noto Sans"/>
              </a:rPr>
              <a:t>SQLAlchemy</a:t>
            </a:r>
            <a:r>
              <a:rPr lang="en-US" sz="3200">
                <a:solidFill>
                  <a:srgbClr val="000000"/>
                </a:solidFill>
                <a:latin typeface="Mulish"/>
                <a:ea typeface="Noto Sans"/>
              </a:rPr>
              <a:t> is an ORM for database access. </a:t>
            </a:r>
            <a:r>
              <a:rPr lang="en-GB" sz="3200">
                <a:solidFill>
                  <a:srgbClr val="000000"/>
                </a:solidFill>
                <a:latin typeface="Manrope SemiBold"/>
                <a:ea typeface="Noto Sans"/>
              </a:rPr>
              <a:t>Used to interact with the MySQL database, managing data related to users, symptoms, diseases, and doctors. It simplifies database operations and ensures efficient data retrieval and updates.</a:t>
            </a:r>
            <a:r>
              <a:rPr lang="en-US" sz="3200">
                <a:solidFill>
                  <a:srgbClr val="000000"/>
                </a:solidFill>
                <a:latin typeface="Mulish"/>
                <a:ea typeface="Noto Sans"/>
              </a:rPr>
              <a:t> MySQL is a relational database system. </a:t>
            </a:r>
          </a:p>
          <a:p>
            <a:pPr>
              <a:lnSpc>
                <a:spcPct val="200000"/>
              </a:lnSpc>
            </a:pPr>
            <a:r>
              <a:rPr lang="en-US" sz="3200" b="1">
                <a:solidFill>
                  <a:srgbClr val="031635"/>
                </a:solidFill>
                <a:latin typeface="Mulish"/>
                <a:ea typeface="Noto Sans"/>
              </a:rPr>
              <a:t>In this project: </a:t>
            </a:r>
          </a:p>
          <a:p>
            <a:pPr marL="514350" indent="-514350">
              <a:lnSpc>
                <a:spcPct val="200000"/>
              </a:lnSpc>
              <a:buAutoNum type="arabicPeriod"/>
            </a:pPr>
            <a:r>
              <a:rPr lang="en-US" sz="3200">
                <a:solidFill>
                  <a:srgbClr val="000000"/>
                </a:solidFill>
                <a:latin typeface="Mulish"/>
                <a:ea typeface="Noto Sans"/>
              </a:rPr>
              <a:t>Stored user data, symptoms, diagnoses, and history. </a:t>
            </a:r>
          </a:p>
          <a:p>
            <a:pPr marL="514350" indent="-514350">
              <a:lnSpc>
                <a:spcPct val="200000"/>
              </a:lnSpc>
              <a:buAutoNum type="arabicPeriod"/>
            </a:pPr>
            <a:r>
              <a:rPr lang="en-US" sz="3200">
                <a:solidFill>
                  <a:srgbClr val="000000"/>
                </a:solidFill>
                <a:latin typeface="Mulish"/>
                <a:ea typeface="Noto Sans"/>
              </a:rPr>
              <a:t>Used </a:t>
            </a:r>
            <a:r>
              <a:rPr lang="en-US" sz="3200" err="1">
                <a:solidFill>
                  <a:srgbClr val="000000"/>
                </a:solidFill>
                <a:latin typeface="Mulish"/>
                <a:ea typeface="Noto Sans"/>
              </a:rPr>
              <a:t>SQLAlchemy</a:t>
            </a:r>
            <a:r>
              <a:rPr lang="en-US" sz="3200">
                <a:solidFill>
                  <a:srgbClr val="000000"/>
                </a:solidFill>
                <a:latin typeface="Mulish"/>
                <a:ea typeface="Noto Sans"/>
              </a:rPr>
              <a:t> for Python-to-DB mapping. </a:t>
            </a:r>
          </a:p>
          <a:p>
            <a:pPr marL="514350" indent="-514350">
              <a:lnSpc>
                <a:spcPct val="200000"/>
              </a:lnSpc>
              <a:buAutoNum type="arabicPeriod"/>
            </a:pPr>
            <a:r>
              <a:rPr lang="en-US" sz="3200">
                <a:solidFill>
                  <a:srgbClr val="000000"/>
                </a:solidFill>
                <a:latin typeface="Mulish"/>
                <a:ea typeface="Noto Sans"/>
              </a:rPr>
              <a:t>Enabled fast, secure queries with transaction support.</a:t>
            </a:r>
            <a:endParaRPr lang="en-US" sz="3200" b="0" u="none" strike="noStrike">
              <a:solidFill>
                <a:srgbClr val="000000"/>
              </a:solidFill>
              <a:uFillTx/>
              <a:latin typeface="Mulish"/>
            </a:endParaRPr>
          </a:p>
        </p:txBody>
      </p:sp>
    </p:spTree>
    <p:extLst>
      <p:ext uri="{BB962C8B-B14F-4D97-AF65-F5344CB8AC3E}">
        <p14:creationId xmlns:p14="http://schemas.microsoft.com/office/powerpoint/2010/main" val="2648626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Oval 1"/>
          <p:cNvSpPr/>
          <p:nvPr/>
        </p:nvSpPr>
        <p:spPr>
          <a:xfrm>
            <a:off x="6479640" y="2422440"/>
            <a:ext cx="1649880" cy="164988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D" sz="1800" b="0" u="none" strike="noStrike">
              <a:solidFill>
                <a:schemeClr val="lt1"/>
              </a:solidFill>
              <a:uFillTx/>
              <a:latin typeface="Calibri"/>
            </a:endParaRPr>
          </a:p>
        </p:txBody>
      </p:sp>
      <p:sp>
        <p:nvSpPr>
          <p:cNvPr id="295" name="Rectangle 1"/>
          <p:cNvSpPr/>
          <p:nvPr/>
        </p:nvSpPr>
        <p:spPr>
          <a:xfrm>
            <a:off x="1569240" y="2615760"/>
            <a:ext cx="2777040" cy="11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spcBef>
                <a:spcPts val="1191"/>
              </a:spcBef>
              <a:spcAft>
                <a:spcPts val="992"/>
              </a:spcAft>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Front-</a:t>
            </a:r>
            <a:r>
              <a:rPr lang="en-US" sz="6000">
                <a:solidFill>
                  <a:srgbClr val="00B050"/>
                </a:solidFill>
                <a:latin typeface="Arial"/>
              </a:rPr>
              <a:t>end</a:t>
            </a:r>
            <a:r>
              <a:rPr lang="en-US" sz="6000">
                <a:solidFill>
                  <a:srgbClr val="031635"/>
                </a:solidFill>
                <a:latin typeface="Arial"/>
              </a:rPr>
              <a:t> Technologies</a:t>
            </a:r>
          </a:p>
        </p:txBody>
      </p:sp>
      <p:sp>
        <p:nvSpPr>
          <p:cNvPr id="7" name="TextBox 6"/>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200000"/>
              </a:lnSpc>
            </a:pPr>
            <a:r>
              <a:rPr lang="en-US" sz="3200" dirty="0">
                <a:solidFill>
                  <a:srgbClr val="000000"/>
                </a:solidFill>
                <a:latin typeface="Mulish"/>
                <a:ea typeface="Noto Sans"/>
              </a:rPr>
              <a:t>HTML, CSS, JavaScript, jQuery </a:t>
            </a:r>
          </a:p>
          <a:p>
            <a:pPr>
              <a:lnSpc>
                <a:spcPct val="200000"/>
              </a:lnSpc>
            </a:pPr>
            <a:r>
              <a:rPr lang="en-US" sz="3200" b="1" dirty="0">
                <a:solidFill>
                  <a:srgbClr val="031635"/>
                </a:solidFill>
                <a:latin typeface="Mulish"/>
                <a:ea typeface="Noto Sans"/>
              </a:rPr>
              <a:t>In this project: </a:t>
            </a:r>
          </a:p>
          <a:p>
            <a:pPr marL="514350" indent="-514350">
              <a:lnSpc>
                <a:spcPct val="200000"/>
              </a:lnSpc>
              <a:buAutoNum type="arabicPeriod"/>
            </a:pPr>
            <a:r>
              <a:rPr lang="en-US" sz="3200" dirty="0">
                <a:solidFill>
                  <a:srgbClr val="000000"/>
                </a:solidFill>
                <a:latin typeface="Mulish"/>
                <a:ea typeface="Noto Sans"/>
              </a:rPr>
              <a:t>Built responsive user interfaces .</a:t>
            </a:r>
          </a:p>
          <a:p>
            <a:pPr marL="514350" indent="-514350">
              <a:lnSpc>
                <a:spcPct val="200000"/>
              </a:lnSpc>
              <a:buAutoNum type="arabicPeriod"/>
            </a:pPr>
            <a:r>
              <a:rPr lang="en-US" sz="3200" dirty="0">
                <a:solidFill>
                  <a:srgbClr val="000000"/>
                </a:solidFill>
                <a:latin typeface="Mulish"/>
                <a:ea typeface="Noto Sans"/>
              </a:rPr>
              <a:t>Rendered pages using Jinja2 templates. </a:t>
            </a:r>
          </a:p>
          <a:p>
            <a:pPr marL="514350" indent="-514350">
              <a:lnSpc>
                <a:spcPct val="200000"/>
              </a:lnSpc>
              <a:buAutoNum type="arabicPeriod"/>
            </a:pPr>
            <a:r>
              <a:rPr lang="en-US" sz="3200" dirty="0">
                <a:solidFill>
                  <a:srgbClr val="000000"/>
                </a:solidFill>
                <a:latin typeface="Mulish"/>
                <a:ea typeface="Noto Sans"/>
              </a:rPr>
              <a:t>Used JavaScript and AJAX for real-time interaction and communication with flask as </a:t>
            </a:r>
            <a:r>
              <a:rPr lang="en-US" sz="3200" dirty="0" err="1">
                <a:solidFill>
                  <a:srgbClr val="000000"/>
                </a:solidFill>
                <a:latin typeface="Mulish"/>
                <a:ea typeface="Noto Sans"/>
              </a:rPr>
              <a:t>api</a:t>
            </a:r>
            <a:r>
              <a:rPr lang="en-US" sz="3200" dirty="0">
                <a:solidFill>
                  <a:srgbClr val="000000"/>
                </a:solidFill>
                <a:latin typeface="Mulish"/>
                <a:ea typeface="Noto Sans"/>
              </a:rPr>
              <a:t>. </a:t>
            </a:r>
          </a:p>
          <a:p>
            <a:pPr>
              <a:lnSpc>
                <a:spcPct val="200000"/>
              </a:lnSpc>
            </a:pPr>
            <a:endParaRPr lang="en-US" sz="3200" b="0" u="none" strike="noStrike" dirty="0">
              <a:solidFill>
                <a:srgbClr val="000000"/>
              </a:solidFill>
              <a:uFillTx/>
              <a:latin typeface="Mulish"/>
            </a:endParaRPr>
          </a:p>
        </p:txBody>
      </p:sp>
    </p:spTree>
    <p:extLst>
      <p:ext uri="{BB962C8B-B14F-4D97-AF65-F5344CB8AC3E}">
        <p14:creationId xmlns:p14="http://schemas.microsoft.com/office/powerpoint/2010/main" val="2251364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Box 6"/>
          <p:cNvSpPr/>
          <p:nvPr/>
        </p:nvSpPr>
        <p:spPr>
          <a:xfrm>
            <a:off x="944880" y="1792080"/>
            <a:ext cx="17100360" cy="80674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spcBef>
                <a:spcPts val="1191"/>
              </a:spcBef>
              <a:spcAft>
                <a:spcPts val="992"/>
              </a:spcAft>
            </a:pPr>
            <a:r>
              <a:rPr lang="en-GB" sz="2600" b="1" u="none" strike="noStrike">
                <a:solidFill>
                  <a:srgbClr val="031635"/>
                </a:solidFill>
                <a:uFillTx/>
                <a:latin typeface="Mulish"/>
                <a:ea typeface="Noto Sans"/>
              </a:rPr>
              <a:t>HTML</a:t>
            </a:r>
            <a:r>
              <a:rPr lang="en-GB" sz="2600" b="0" u="none" strike="noStrike">
                <a:solidFill>
                  <a:srgbClr val="000000"/>
                </a:solidFill>
                <a:uFillTx/>
                <a:latin typeface="Mulish"/>
                <a:ea typeface="Noto Sans"/>
              </a:rPr>
              <a:t>:</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HTML provides the structure of the webpage. It defines elements such as the header, forms for entering symptoms, sections for displaying disease predictions, and areas to show doctor information. It acts as the skeleton of the page where all the content is organized.</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1" u="none" strike="noStrike">
                <a:solidFill>
                  <a:srgbClr val="031635"/>
                </a:solidFill>
                <a:uFillTx/>
                <a:latin typeface="Mulish"/>
                <a:ea typeface="Noto Sans"/>
              </a:rPr>
              <a:t>CSS</a:t>
            </a:r>
            <a:r>
              <a:rPr lang="en-GB" sz="2600" b="0" u="none" strike="noStrike">
                <a:solidFill>
                  <a:srgbClr val="000000"/>
                </a:solidFill>
                <a:uFillTx/>
                <a:latin typeface="Mulish"/>
                <a:ea typeface="Noto Sans"/>
              </a:rPr>
              <a:t>:</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CSS is used to style the HTML structure, adding </a:t>
            </a:r>
            <a:r>
              <a:rPr lang="en-GB" sz="2600" b="0" u="none" strike="noStrike" err="1">
                <a:solidFill>
                  <a:srgbClr val="000000"/>
                </a:solidFill>
                <a:uFillTx/>
                <a:latin typeface="Mulish"/>
                <a:ea typeface="Noto Sans"/>
              </a:rPr>
              <a:t>colors</a:t>
            </a:r>
            <a:r>
              <a:rPr lang="en-GB" sz="2600" b="0" u="none" strike="noStrike">
                <a:solidFill>
                  <a:srgbClr val="000000"/>
                </a:solidFill>
                <a:uFillTx/>
                <a:latin typeface="Mulish"/>
                <a:ea typeface="Noto Sans"/>
              </a:rPr>
              <a:t>, fonts, spacing, and layout to make the webpage visually appealing. It ensures the design is user-friendly, responsive, and aligns with the overall branding of the project.</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1" u="none" strike="noStrike">
                <a:solidFill>
                  <a:srgbClr val="031635"/>
                </a:solidFill>
                <a:uFillTx/>
                <a:latin typeface="Mulish"/>
                <a:ea typeface="Noto Sans"/>
              </a:rPr>
              <a:t>JavaScript (JS):</a:t>
            </a:r>
            <a:endParaRPr lang="en-US" sz="2600" b="1" u="none" strike="noStrike">
              <a:solidFill>
                <a:srgbClr val="031635"/>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JavaScript makes the webpage interactive. It handles dynamic tasks such as submitting user input (symptoms), fetching disease predictions, and displaying the results without needing to reload the page. It communicates with the backend through JSON, enabling real-time data exchange.</a:t>
            </a:r>
            <a:endParaRPr lang="en-US" sz="2600" b="0" u="none" strike="noStrike">
              <a:solidFill>
                <a:srgbClr val="000000"/>
              </a:solidFill>
              <a:uFillTx/>
              <a:latin typeface="Mulish"/>
            </a:endParaRPr>
          </a:p>
          <a:p>
            <a:pPr defTabSz="457200">
              <a:lnSpc>
                <a:spcPct val="100000"/>
              </a:lnSpc>
              <a:spcBef>
                <a:spcPts val="1191"/>
              </a:spcBef>
              <a:spcAft>
                <a:spcPts val="992"/>
              </a:spcAft>
            </a:pPr>
            <a:r>
              <a:rPr lang="en-GB" sz="2600" b="1" u="none" strike="noStrike" err="1">
                <a:solidFill>
                  <a:srgbClr val="031635"/>
                </a:solidFill>
                <a:uFillTx/>
                <a:latin typeface="Mulish"/>
                <a:ea typeface="Noto Sans"/>
              </a:rPr>
              <a:t>Jina</a:t>
            </a:r>
            <a:r>
              <a:rPr lang="en-GB" sz="2600" b="1" u="none" strike="noStrike">
                <a:solidFill>
                  <a:srgbClr val="031635"/>
                </a:solidFill>
                <a:uFillTx/>
                <a:latin typeface="Mulish"/>
                <a:ea typeface="Noto Sans"/>
              </a:rPr>
              <a:t>:</a:t>
            </a:r>
            <a:endParaRPr lang="en-US" sz="2600" b="1" u="none" strike="noStrike">
              <a:solidFill>
                <a:srgbClr val="031635"/>
              </a:solidFill>
              <a:uFillTx/>
              <a:latin typeface="Mulish"/>
            </a:endParaRPr>
          </a:p>
          <a:p>
            <a:pPr defTabSz="457200">
              <a:lnSpc>
                <a:spcPct val="100000"/>
              </a:lnSpc>
              <a:spcBef>
                <a:spcPts val="1191"/>
              </a:spcBef>
              <a:spcAft>
                <a:spcPts val="992"/>
              </a:spcAft>
            </a:pPr>
            <a:r>
              <a:rPr lang="en-GB" sz="2600" b="0" u="none" strike="noStrike">
                <a:solidFill>
                  <a:srgbClr val="000000"/>
                </a:solidFill>
                <a:uFillTx/>
                <a:latin typeface="Mulish"/>
                <a:ea typeface="Noto Sans"/>
              </a:rPr>
              <a:t>Role: </a:t>
            </a:r>
            <a:r>
              <a:rPr lang="en-GB" sz="2600" b="0" u="none" strike="noStrike" err="1">
                <a:solidFill>
                  <a:srgbClr val="000000"/>
                </a:solidFill>
                <a:uFillTx/>
                <a:latin typeface="Mulish"/>
                <a:ea typeface="Noto Sans"/>
              </a:rPr>
              <a:t>Jina</a:t>
            </a:r>
            <a:r>
              <a:rPr lang="en-GB" sz="2600" b="0" u="none" strike="noStrike">
                <a:solidFill>
                  <a:srgbClr val="000000"/>
                </a:solidFill>
                <a:uFillTx/>
                <a:latin typeface="Mulish"/>
                <a:ea typeface="Noto Sans"/>
              </a:rPr>
              <a:t> is used for building the AI-based language model that processes user input. It helps handle natural language understanding on the frontend, processing user symptoms and assisting in generating accurate disease predictions based on the input.</a:t>
            </a:r>
            <a:endParaRPr lang="en-US" sz="2600" b="0" u="none" strike="noStrike">
              <a:solidFill>
                <a:srgbClr val="000000"/>
              </a:solidFill>
              <a:uFillTx/>
              <a:latin typeface="Mulish"/>
            </a:endParaRPr>
          </a:p>
        </p:txBody>
      </p:sp>
      <p:sp>
        <p:nvSpPr>
          <p:cNvPr id="4"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US" sz="6000">
                <a:solidFill>
                  <a:srgbClr val="031635"/>
                </a:solidFill>
                <a:latin typeface="Arial"/>
              </a:rPr>
              <a:t>Front-</a:t>
            </a:r>
            <a:r>
              <a:rPr lang="en-US" sz="6000">
                <a:solidFill>
                  <a:srgbClr val="00B050"/>
                </a:solidFill>
                <a:latin typeface="Arial"/>
              </a:rPr>
              <a:t>end</a:t>
            </a:r>
            <a:r>
              <a:rPr lang="en-US" sz="6000">
                <a:solidFill>
                  <a:srgbClr val="031635"/>
                </a:solidFill>
                <a:latin typeface="Arial"/>
              </a:rPr>
              <a:t> Technologies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294" y="3246120"/>
            <a:ext cx="3215672" cy="6097194"/>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grpSp>
        <p:nvGrpSpPr>
          <p:cNvPr id="39" name="Group 38"/>
          <p:cNvGrpSpPr/>
          <p:nvPr/>
        </p:nvGrpSpPr>
        <p:grpSpPr>
          <a:xfrm>
            <a:off x="6832011" y="1278099"/>
            <a:ext cx="10848108" cy="9008901"/>
            <a:chOff x="8795200" y="1964759"/>
            <a:chExt cx="8884919" cy="7378555"/>
          </a:xfrm>
        </p:grpSpPr>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8795200" y="1964759"/>
              <a:ext cx="8884919" cy="73785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667" y="2368550"/>
              <a:ext cx="7930054" cy="4404761"/>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rcRect r="49849"/>
            <a:stretch>
              <a:fillRect/>
            </a:stretch>
          </p:blipFill>
          <p:spPr>
            <a:xfrm>
              <a:off x="9248702" y="2337308"/>
              <a:ext cx="3976992" cy="4404761"/>
            </a:xfrm>
            <a:custGeom>
              <a:avLst/>
              <a:gdLst>
                <a:gd name="connsiteX0" fmla="*/ 0 w 3976992"/>
                <a:gd name="connsiteY0" fmla="*/ 0 h 4404761"/>
                <a:gd name="connsiteX1" fmla="*/ 3976992 w 3976992"/>
                <a:gd name="connsiteY1" fmla="*/ 0 h 4404761"/>
                <a:gd name="connsiteX2" fmla="*/ 3976992 w 3976992"/>
                <a:gd name="connsiteY2" fmla="*/ 4404761 h 4404761"/>
                <a:gd name="connsiteX3" fmla="*/ 0 w 3976992"/>
                <a:gd name="connsiteY3" fmla="*/ 4404761 h 4404761"/>
              </a:gdLst>
              <a:ahLst/>
              <a:cxnLst>
                <a:cxn ang="0">
                  <a:pos x="connsiteX0" y="connsiteY0"/>
                </a:cxn>
                <a:cxn ang="0">
                  <a:pos x="connsiteX1" y="connsiteY1"/>
                </a:cxn>
                <a:cxn ang="0">
                  <a:pos x="connsiteX2" y="connsiteY2"/>
                </a:cxn>
                <a:cxn ang="0">
                  <a:pos x="connsiteX3" y="connsiteY3"/>
                </a:cxn>
              </a:cxnLst>
              <a:rect l="l" t="t" r="r" b="b"/>
              <a:pathLst>
                <a:path w="3976992" h="4404761">
                  <a:moveTo>
                    <a:pt x="0" y="0"/>
                  </a:moveTo>
                  <a:lnTo>
                    <a:pt x="3976992" y="0"/>
                  </a:lnTo>
                  <a:lnTo>
                    <a:pt x="3976992" y="4404761"/>
                  </a:lnTo>
                  <a:lnTo>
                    <a:pt x="0" y="4404761"/>
                  </a:lnTo>
                  <a:close/>
                </a:path>
              </a:pathLst>
            </a:custGeom>
          </p:spPr>
        </p:pic>
      </p:grpSp>
      <p:sp>
        <p:nvSpPr>
          <p:cNvPr id="41" name="TextBox 40"/>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b="0" u="none" strike="noStrike">
                <a:solidFill>
                  <a:srgbClr val="031635"/>
                </a:solidFill>
                <a:uFillTx/>
                <a:latin typeface="Manrope SemiBold"/>
                <a:ea typeface="Noto Sans"/>
              </a:rPr>
              <a:t>Home</a:t>
            </a:r>
            <a:r>
              <a:rPr lang="en-GB" sz="6000" b="0" u="none" strike="noStrike">
                <a:solidFill>
                  <a:srgbClr val="36D17B"/>
                </a:solidFill>
                <a:uFillTx/>
                <a:latin typeface="Manrope SemiBold"/>
                <a:ea typeface="Noto Sans"/>
              </a:rPr>
              <a:t> Page</a:t>
            </a:r>
            <a:endParaRPr lang="en-US" sz="6000" b="0" u="none" strike="noStrike">
              <a:solidFill>
                <a:srgbClr val="000000"/>
              </a:solidFill>
              <a:uFillTx/>
              <a:latin typeface="Arial"/>
            </a:endParaRP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278098"/>
            <a:ext cx="4031425" cy="1420325"/>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This page is the main page on our website that help you to reach all other pages easily.</a:t>
            </a:r>
          </a:p>
        </p:txBody>
      </p:sp>
    </p:spTree>
    <p:extLst>
      <p:ext uri="{BB962C8B-B14F-4D97-AF65-F5344CB8AC3E}">
        <p14:creationId xmlns:p14="http://schemas.microsoft.com/office/powerpoint/2010/main" val="190516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Box 1"/>
          <p:cNvSpPr/>
          <p:nvPr/>
        </p:nvSpPr>
        <p:spPr>
          <a:xfrm>
            <a:off x="315360" y="366840"/>
            <a:ext cx="402552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spcBef>
                <a:spcPts val="1191"/>
              </a:spcBef>
              <a:spcAft>
                <a:spcPts val="992"/>
              </a:spcAft>
            </a:pPr>
            <a:r>
              <a:rPr lang="en-GB" sz="6000" b="0" u="none" strike="noStrike">
                <a:solidFill>
                  <a:srgbClr val="031635"/>
                </a:solidFill>
                <a:uFillTx/>
                <a:latin typeface="Manrope SemiBold"/>
                <a:ea typeface="Noto Sans"/>
              </a:rPr>
              <a:t>Abstract</a:t>
            </a:r>
            <a:r>
              <a:rPr lang="en-GB" sz="6000" b="0" u="none" strike="noStrike">
                <a:solidFill>
                  <a:srgbClr val="000000"/>
                </a:solidFill>
                <a:uFillTx/>
                <a:latin typeface="Manrope SemiBold"/>
                <a:ea typeface="Noto Sans"/>
              </a:rPr>
              <a:t> </a:t>
            </a:r>
            <a:endParaRPr lang="en-US" sz="6000" b="0" u="none" strike="noStrike">
              <a:solidFill>
                <a:srgbClr val="000000"/>
              </a:solidFill>
              <a:uFillTx/>
              <a:latin typeface="Arial"/>
            </a:endParaRPr>
          </a:p>
        </p:txBody>
      </p:sp>
      <p:sp>
        <p:nvSpPr>
          <p:cNvPr id="187" name="TextBox 41"/>
          <p:cNvSpPr/>
          <p:nvPr/>
        </p:nvSpPr>
        <p:spPr>
          <a:xfrm>
            <a:off x="914399" y="1515240"/>
            <a:ext cx="17054945" cy="632335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spcBef>
                <a:spcPts val="600"/>
              </a:spcBef>
              <a:spcAft>
                <a:spcPts val="600"/>
              </a:spcAft>
            </a:pPr>
            <a:r>
              <a:rPr lang="en-US" sz="3500">
                <a:latin typeface="Almarai Bold"/>
              </a:rPr>
              <a:t>Accurate and timely diagnosis is a cornerstone of effective healthcare, yet many individuals struggle to identify potential health issues based on their symptoms, especially without medical knowledge. The absence of early medical insight can lead to delayed treatment and increased risk of complications. Various factors, such as symptoms, age, and medical history, must be considered to achieve reliable diagnostic outcomes.</a:t>
            </a:r>
            <a:endParaRPr lang="en-US">
              <a:ea typeface="Calibri" panose="020F0502020204030204"/>
              <a:cs typeface="Calibri" panose="020F0502020204030204"/>
            </a:endParaRPr>
          </a:p>
          <a:p>
            <a:pPr>
              <a:spcBef>
                <a:spcPts val="600"/>
              </a:spcBef>
              <a:spcAft>
                <a:spcPts val="600"/>
              </a:spcAft>
            </a:pPr>
            <a:endParaRPr lang="en-US" sz="3500">
              <a:latin typeface="Almarai Bold"/>
            </a:endParaRPr>
          </a:p>
          <a:p>
            <a:pPr>
              <a:spcBef>
                <a:spcPts val="600"/>
              </a:spcBef>
              <a:spcAft>
                <a:spcPts val="600"/>
              </a:spcAft>
            </a:pPr>
            <a:r>
              <a:rPr lang="en-US" sz="3500" b="1" err="1">
                <a:latin typeface="Almarai Bold"/>
              </a:rPr>
              <a:t>Tashkhisi</a:t>
            </a:r>
            <a:r>
              <a:rPr lang="en-US" sz="3500">
                <a:latin typeface="Almarai Bold"/>
              </a:rPr>
              <a:t> addresses this challenge by offering an AI-powered medical web application that assists users in preliminary diagnosis and health education. The platform allows users to enter symptoms and demographic details to receive instant, data-driven diagnostic suggestions. It features secure user registration, personalized diagnostic history, and image-based disease detection capabilities.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l="79" t="4357" r="1148" b="5047"/>
          <a:stretch>
            <a:fillRect/>
          </a:stretch>
        </p:blipFill>
        <p:spPr>
          <a:xfrm>
            <a:off x="2333226" y="3252486"/>
            <a:ext cx="3379807" cy="6090828"/>
          </a:xfrm>
          <a:custGeom>
            <a:avLst/>
            <a:gdLst>
              <a:gd name="connsiteX0" fmla="*/ 0 w 3379807"/>
              <a:gd name="connsiteY0" fmla="*/ 0 h 5986656"/>
              <a:gd name="connsiteX1" fmla="*/ 3379807 w 3379807"/>
              <a:gd name="connsiteY1" fmla="*/ 0 h 5986656"/>
              <a:gd name="connsiteX2" fmla="*/ 3379807 w 3379807"/>
              <a:gd name="connsiteY2" fmla="*/ 5986656 h 5986656"/>
              <a:gd name="connsiteX3" fmla="*/ 0 w 3379807"/>
              <a:gd name="connsiteY3" fmla="*/ 5986656 h 5986656"/>
            </a:gdLst>
            <a:ahLst/>
            <a:cxnLst>
              <a:cxn ang="0">
                <a:pos x="connsiteX0" y="connsiteY0"/>
              </a:cxn>
              <a:cxn ang="0">
                <a:pos x="connsiteX1" y="connsiteY1"/>
              </a:cxn>
              <a:cxn ang="0">
                <a:pos x="connsiteX2" y="connsiteY2"/>
              </a:cxn>
              <a:cxn ang="0">
                <a:pos x="connsiteX3" y="connsiteY3"/>
              </a:cxn>
            </a:cxnLst>
            <a:rect l="l" t="t" r="r" b="b"/>
            <a:pathLst>
              <a:path w="3379807" h="5986656">
                <a:moveTo>
                  <a:pt x="0" y="0"/>
                </a:moveTo>
                <a:lnTo>
                  <a:pt x="3379807" y="0"/>
                </a:lnTo>
                <a:lnTo>
                  <a:pt x="3379807" y="5986656"/>
                </a:lnTo>
                <a:lnTo>
                  <a:pt x="0" y="5986656"/>
                </a:lnTo>
                <a:close/>
              </a:path>
            </a:pathLst>
          </a:cu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l="5469" r="5813"/>
          <a:stretch>
            <a:fillRect/>
          </a:stretch>
        </p:blipFill>
        <p:spPr>
          <a:xfrm>
            <a:off x="7204364" y="1806317"/>
            <a:ext cx="10064360" cy="5508504"/>
          </a:xfrm>
          <a:custGeom>
            <a:avLst/>
            <a:gdLst>
              <a:gd name="connsiteX0" fmla="*/ 0 w 10064360"/>
              <a:gd name="connsiteY0" fmla="*/ 0 h 5508504"/>
              <a:gd name="connsiteX1" fmla="*/ 10064360 w 10064360"/>
              <a:gd name="connsiteY1" fmla="*/ 0 h 5508504"/>
              <a:gd name="connsiteX2" fmla="*/ 10064360 w 10064360"/>
              <a:gd name="connsiteY2" fmla="*/ 5508504 h 5508504"/>
              <a:gd name="connsiteX3" fmla="*/ 0 w 10064360"/>
              <a:gd name="connsiteY3" fmla="*/ 5508504 h 5508504"/>
            </a:gdLst>
            <a:ahLst/>
            <a:cxnLst>
              <a:cxn ang="0">
                <a:pos x="connsiteX0" y="connsiteY0"/>
              </a:cxn>
              <a:cxn ang="0">
                <a:pos x="connsiteX1" y="connsiteY1"/>
              </a:cxn>
              <a:cxn ang="0">
                <a:pos x="connsiteX2" y="connsiteY2"/>
              </a:cxn>
              <a:cxn ang="0">
                <a:pos x="connsiteX3" y="connsiteY3"/>
              </a:cxn>
            </a:cxnLst>
            <a:rect l="l" t="t" r="r" b="b"/>
            <a:pathLst>
              <a:path w="10064360" h="5508504">
                <a:moveTo>
                  <a:pt x="0" y="0"/>
                </a:moveTo>
                <a:lnTo>
                  <a:pt x="10064360" y="0"/>
                </a:lnTo>
                <a:lnTo>
                  <a:pt x="10064360" y="5508504"/>
                </a:lnTo>
                <a:lnTo>
                  <a:pt x="0" y="5508504"/>
                </a:lnTo>
                <a:close/>
              </a:path>
            </a:pathLst>
          </a:cu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Medical tests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3" name="TextBox 2">
            <a:extLst>
              <a:ext uri="{FF2B5EF4-FFF2-40B4-BE49-F238E27FC236}">
                <a16:creationId xmlns:a16="http://schemas.microsoft.com/office/drawing/2014/main" id="{462A809E-64A9-75AB-BB8C-09C8EE5ACBEA}"/>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allows users to input medical data (e.g., glucose or cholesterol levels) or upload test images for analysis by AI models. It provides instant results with explanations and recommendations for health follow-up.</a:t>
            </a:r>
          </a:p>
        </p:txBody>
      </p:sp>
    </p:spTree>
    <p:extLst>
      <p:ext uri="{BB962C8B-B14F-4D97-AF65-F5344CB8AC3E}">
        <p14:creationId xmlns:p14="http://schemas.microsoft.com/office/powerpoint/2010/main" val="1532875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l="7575" r="6545"/>
          <a:stretch>
            <a:fillRect/>
          </a:stretch>
        </p:blipFill>
        <p:spPr>
          <a:xfrm>
            <a:off x="7269480" y="1889760"/>
            <a:ext cx="9999244" cy="5394960"/>
          </a:xfrm>
          <a:custGeom>
            <a:avLst/>
            <a:gdLst>
              <a:gd name="connsiteX0" fmla="*/ 0 w 9999244"/>
              <a:gd name="connsiteY0" fmla="*/ 0 h 5394960"/>
              <a:gd name="connsiteX1" fmla="*/ 9999244 w 9999244"/>
              <a:gd name="connsiteY1" fmla="*/ 0 h 5394960"/>
              <a:gd name="connsiteX2" fmla="*/ 9999244 w 9999244"/>
              <a:gd name="connsiteY2" fmla="*/ 5394960 h 5394960"/>
              <a:gd name="connsiteX3" fmla="*/ 0 w 9999244"/>
              <a:gd name="connsiteY3" fmla="*/ 5394960 h 5394960"/>
            </a:gdLst>
            <a:ahLst/>
            <a:cxnLst>
              <a:cxn ang="0">
                <a:pos x="connsiteX0" y="connsiteY0"/>
              </a:cxn>
              <a:cxn ang="0">
                <a:pos x="connsiteX1" y="connsiteY1"/>
              </a:cxn>
              <a:cxn ang="0">
                <a:pos x="connsiteX2" y="connsiteY2"/>
              </a:cxn>
              <a:cxn ang="0">
                <a:pos x="connsiteX3" y="connsiteY3"/>
              </a:cxn>
            </a:cxnLst>
            <a:rect l="l" t="t" r="r" b="b"/>
            <a:pathLst>
              <a:path w="9999244" h="5394960">
                <a:moveTo>
                  <a:pt x="0" y="0"/>
                </a:moveTo>
                <a:lnTo>
                  <a:pt x="9999244" y="0"/>
                </a:lnTo>
                <a:lnTo>
                  <a:pt x="9999244" y="5394960"/>
                </a:lnTo>
                <a:lnTo>
                  <a:pt x="0" y="5394960"/>
                </a:lnTo>
                <a:close/>
              </a:path>
            </a:pathLst>
          </a:cu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688" y="3186682"/>
            <a:ext cx="3320884" cy="6292628"/>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278098"/>
            <a:ext cx="4786749" cy="1477328"/>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If you have an account, you can enter the username and password to use all the services provided by the program</a:t>
            </a:r>
          </a:p>
        </p:txBody>
      </p:sp>
      <p:sp>
        <p:nvSpPr>
          <p:cNvPr id="10"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b="0" u="none" strike="noStrike">
                <a:solidFill>
                  <a:srgbClr val="031635"/>
                </a:solidFill>
                <a:uFillTx/>
                <a:latin typeface="Manrope SemiBold"/>
                <a:ea typeface="Noto Sans"/>
              </a:rPr>
              <a:t>Sign-in </a:t>
            </a:r>
            <a:r>
              <a:rPr lang="en-GB" sz="6000" b="0" u="none" strike="noStrike">
                <a:solidFill>
                  <a:srgbClr val="36D17B"/>
                </a:solidFill>
                <a:uFillTx/>
                <a:latin typeface="Manrope SemiBold"/>
                <a:ea typeface="Noto Sans"/>
              </a:rPr>
              <a:t>Page</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142249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407" y="3278998"/>
            <a:ext cx="3223445" cy="610799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l="8953" r="7609"/>
          <a:stretch>
            <a:fillRect/>
          </a:stretch>
        </p:blipFill>
        <p:spPr>
          <a:xfrm>
            <a:off x="7428780" y="1865692"/>
            <a:ext cx="9839944" cy="5464349"/>
          </a:xfrm>
          <a:custGeom>
            <a:avLst/>
            <a:gdLst>
              <a:gd name="connsiteX0" fmla="*/ 0 w 9839944"/>
              <a:gd name="connsiteY0" fmla="*/ 0 h 5464349"/>
              <a:gd name="connsiteX1" fmla="*/ 9839944 w 9839944"/>
              <a:gd name="connsiteY1" fmla="*/ 0 h 5464349"/>
              <a:gd name="connsiteX2" fmla="*/ 9839944 w 9839944"/>
              <a:gd name="connsiteY2" fmla="*/ 5464349 h 5464349"/>
              <a:gd name="connsiteX3" fmla="*/ 0 w 9839944"/>
              <a:gd name="connsiteY3" fmla="*/ 5464349 h 5464349"/>
            </a:gdLst>
            <a:ahLst/>
            <a:cxnLst>
              <a:cxn ang="0">
                <a:pos x="connsiteX0" y="connsiteY0"/>
              </a:cxn>
              <a:cxn ang="0">
                <a:pos x="connsiteX1" y="connsiteY1"/>
              </a:cxn>
              <a:cxn ang="0">
                <a:pos x="connsiteX2" y="connsiteY2"/>
              </a:cxn>
              <a:cxn ang="0">
                <a:pos x="connsiteX3" y="connsiteY3"/>
              </a:cxn>
            </a:cxnLst>
            <a:rect l="l" t="t" r="r" b="b"/>
            <a:pathLst>
              <a:path w="9839944" h="5464349">
                <a:moveTo>
                  <a:pt x="0" y="0"/>
                </a:moveTo>
                <a:lnTo>
                  <a:pt x="9839944" y="0"/>
                </a:lnTo>
                <a:lnTo>
                  <a:pt x="9839944" y="5464349"/>
                </a:lnTo>
                <a:lnTo>
                  <a:pt x="0" y="5464349"/>
                </a:lnTo>
                <a:close/>
              </a:path>
            </a:pathLst>
          </a:cu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278098"/>
            <a:ext cx="4695309" cy="1420325"/>
          </a:xfrm>
          <a:prstGeom prst="rect">
            <a:avLst/>
          </a:prstGeom>
          <a:noFill/>
        </p:spPr>
        <p:txBody>
          <a:bodyPr wrap="square" rtlCol="0">
            <a:spAutoFit/>
          </a:bodyPr>
          <a:lstStyle/>
          <a:p>
            <a:pPr>
              <a:lnSpc>
                <a:spcPct val="150000"/>
              </a:lnSpc>
            </a:pPr>
            <a:r>
              <a:rPr lang="en-US" sz="2000">
                <a:solidFill>
                  <a:schemeClr val="bg1">
                    <a:lumMod val="65000"/>
                  </a:schemeClr>
                </a:solidFill>
                <a:latin typeface="Mulish" pitchFamily="2" charset="0"/>
                <a:ea typeface="Noto Sans" panose="020B0502040504020204" pitchFamily="34" charset="0"/>
                <a:cs typeface="Sarabun" panose="00000500000000000000" pitchFamily="2" charset="-34"/>
              </a:rPr>
              <a:t>If you do not have an account, you can create an account to be able to use all the services provided by the program.</a:t>
            </a:r>
          </a:p>
        </p:txBody>
      </p:sp>
      <p:sp>
        <p:nvSpPr>
          <p:cNvPr id="10"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Register Page </a:t>
            </a:r>
            <a:r>
              <a:rPr lang="en-GB" sz="6000" b="0" u="none" strike="noStrike">
                <a:solidFill>
                  <a:srgbClr val="36D17B"/>
                </a:solidFill>
                <a:uFillTx/>
                <a:latin typeface="Manrope SemiBold"/>
                <a:ea typeface="Noto Sans"/>
              </a:rPr>
              <a:t>Page</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1328575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6268979C-183B-AE03-391B-551C79F23867}"/>
              </a:ext>
            </a:extLst>
          </p:cNvPr>
          <p:cNvPicPr>
            <a:picLocks noChangeAspect="1"/>
          </p:cNvPicPr>
          <p:nvPr/>
        </p:nvPicPr>
        <p:blipFill>
          <a:blip r:embed="rId2"/>
          <a:stretch>
            <a:fillRect/>
          </a:stretch>
        </p:blipFill>
        <p:spPr>
          <a:xfrm>
            <a:off x="2398359" y="3205164"/>
            <a:ext cx="3260725" cy="6134453"/>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Profile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5" name="TextBox 4">
            <a:extLst>
              <a:ext uri="{FF2B5EF4-FFF2-40B4-BE49-F238E27FC236}">
                <a16:creationId xmlns:a16="http://schemas.microsoft.com/office/drawing/2014/main" id="{4C9AF9D5-1A5A-5D9B-9CAE-322C047B92F3}"/>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allows users to manage personal information, update health data, and review past diagnoses securely.</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pic>
        <p:nvPicPr>
          <p:cNvPr id="6" name="Picture 5" descr="A screenshot of a computer&#10;&#10;AI-generated content may be incorrect.">
            <a:extLst>
              <a:ext uri="{FF2B5EF4-FFF2-40B4-BE49-F238E27FC236}">
                <a16:creationId xmlns:a16="http://schemas.microsoft.com/office/drawing/2014/main" id="{EBC1EE76-E006-514F-0A42-18AC975E9A4A}"/>
              </a:ext>
            </a:extLst>
          </p:cNvPr>
          <p:cNvPicPr>
            <a:picLocks noChangeAspect="1"/>
          </p:cNvPicPr>
          <p:nvPr/>
        </p:nvPicPr>
        <p:blipFill>
          <a:blip r:embed="rId5"/>
          <a:stretch>
            <a:fillRect/>
          </a:stretch>
        </p:blipFill>
        <p:spPr>
          <a:xfrm>
            <a:off x="7427594" y="1905000"/>
            <a:ext cx="9684032" cy="5461001"/>
          </a:xfrm>
          <a:prstGeom prst="rect">
            <a:avLst/>
          </a:prstGeom>
        </p:spPr>
      </p:pic>
    </p:spTree>
    <p:extLst>
      <p:ext uri="{BB962C8B-B14F-4D97-AF65-F5344CB8AC3E}">
        <p14:creationId xmlns:p14="http://schemas.microsoft.com/office/powerpoint/2010/main" val="1537668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9407F-75EC-2BB4-14E2-4989A30CCD7D}"/>
            </a:ext>
          </a:extLst>
        </p:cNvPr>
        <p:cNvGrpSpPr/>
        <p:nvPr/>
      </p:nvGrpSpPr>
      <p:grpSpPr>
        <a:xfrm>
          <a:off x="0" y="0"/>
          <a:ext cx="0" cy="0"/>
          <a:chOff x="0" y="0"/>
          <a:chExt cx="0" cy="0"/>
        </a:xfrm>
      </p:grpSpPr>
      <p:pic>
        <p:nvPicPr>
          <p:cNvPr id="8" name="Picture 7" descr="A screenshot of a computer screen&#10;&#10;AI-generated content may be incorrect.">
            <a:extLst>
              <a:ext uri="{FF2B5EF4-FFF2-40B4-BE49-F238E27FC236}">
                <a16:creationId xmlns:a16="http://schemas.microsoft.com/office/drawing/2014/main" id="{5BD07EA9-0B30-828D-8511-ABE8CAECB614}"/>
              </a:ext>
            </a:extLst>
          </p:cNvPr>
          <p:cNvPicPr>
            <a:picLocks noChangeAspect="1"/>
          </p:cNvPicPr>
          <p:nvPr/>
        </p:nvPicPr>
        <p:blipFill>
          <a:blip r:embed="rId2"/>
          <a:stretch>
            <a:fillRect/>
          </a:stretch>
        </p:blipFill>
        <p:spPr>
          <a:xfrm>
            <a:off x="2301409" y="3241021"/>
            <a:ext cx="3438525" cy="610440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A4AA511D-AC89-DA88-001C-C4DB72A7C1C3}"/>
              </a:ext>
            </a:extLst>
          </p:cNvPr>
          <p:cNvPicPr>
            <a:picLocks noChangeAspect="1"/>
          </p:cNvPicPr>
          <p:nvPr/>
        </p:nvPicPr>
        <p:blipFill>
          <a:blip r:embed="rId3"/>
          <a:stretch>
            <a:fillRect/>
          </a:stretch>
        </p:blipFill>
        <p:spPr>
          <a:xfrm>
            <a:off x="7408699" y="1734671"/>
            <a:ext cx="9831062" cy="6589059"/>
          </a:xfrm>
          <a:prstGeom prst="rect">
            <a:avLst/>
          </a:prstGeom>
        </p:spPr>
      </p:pic>
      <p:pic>
        <p:nvPicPr>
          <p:cNvPr id="27" name="Picture 26">
            <a:extLst>
              <a:ext uri="{FF2B5EF4-FFF2-40B4-BE49-F238E27FC236}">
                <a16:creationId xmlns:a16="http://schemas.microsoft.com/office/drawing/2014/main" id="{FCCA3355-F635-2552-F750-CC6EE0C807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pic>
        <p:nvPicPr>
          <p:cNvPr id="28" name="Picture 27">
            <a:extLst>
              <a:ext uri="{FF2B5EF4-FFF2-40B4-BE49-F238E27FC236}">
                <a16:creationId xmlns:a16="http://schemas.microsoft.com/office/drawing/2014/main" id="{CA661093-1667-B32D-6229-F9594291D7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BA13986C-BA07-88C7-23DB-8D445FBBA364}"/>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5B4A2A94-04A7-17C2-706F-2C204CD6395D}"/>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Profile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101130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549" y="3242385"/>
            <a:ext cx="3399162" cy="6100929"/>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46" name="TextBox 45">
            <a:extLst>
              <a:ext uri="{FF2B5EF4-FFF2-40B4-BE49-F238E27FC236}">
                <a16:creationId xmlns:a16="http://schemas.microsoft.com/office/drawing/2014/main" id="{2A2C5E27-B279-648A-1608-69433365BF01}"/>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pPr>
              <a:lnSpc>
                <a:spcPct val="150000"/>
              </a:lnSpc>
            </a:pPr>
            <a:r>
              <a:rPr lang="en-US" sz="2000" dirty="0">
                <a:solidFill>
                  <a:schemeClr val="bg1">
                    <a:lumMod val="65000"/>
                  </a:schemeClr>
                </a:solidFill>
                <a:latin typeface="Mulish"/>
                <a:ea typeface="Noto Sans"/>
                <a:cs typeface="+mn-lt"/>
              </a:rPr>
              <a:t>This page </a:t>
            </a:r>
            <a:r>
              <a:rPr lang="en-US" sz="2000" dirty="0">
                <a:solidFill>
                  <a:schemeClr val="bg1">
                    <a:lumMod val="65000"/>
                  </a:schemeClr>
                </a:solidFill>
                <a:ea typeface="+mn-lt"/>
                <a:cs typeface="+mn-lt"/>
              </a:rPr>
              <a:t>enables users to enter symptoms (e.g., fever, cough) and details like gender and age, via a user-friendly interface.</a:t>
            </a:r>
            <a:endParaRPr lang="en-US" dirty="0">
              <a:solidFill>
                <a:schemeClr val="bg1">
                  <a:lumMod val="65000"/>
                </a:schemeClr>
              </a:solidFill>
            </a:endParaRPr>
          </a:p>
        </p:txBody>
      </p:sp>
      <p:sp>
        <p:nvSpPr>
          <p:cNvPr id="10"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5630" y="1771187"/>
            <a:ext cx="9695438" cy="5474741"/>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Tree>
    <p:extLst>
      <p:ext uri="{BB962C8B-B14F-4D97-AF65-F5344CB8AC3E}">
        <p14:creationId xmlns:p14="http://schemas.microsoft.com/office/powerpoint/2010/main" val="1374905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722" y="3269648"/>
            <a:ext cx="3398815" cy="607366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501" y="1851949"/>
            <a:ext cx="9744633" cy="5416952"/>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5" name="TextBox 4">
            <a:extLst>
              <a:ext uri="{FF2B5EF4-FFF2-40B4-BE49-F238E27FC236}">
                <a16:creationId xmlns:a16="http://schemas.microsoft.com/office/drawing/2014/main" id="{99FAAC29-30AE-464E-E0EA-289E0B00BC42}"/>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dirty="0">
                <a:solidFill>
                  <a:schemeClr val="bg1">
                    <a:lumMod val="65000"/>
                  </a:schemeClr>
                </a:solidFill>
                <a:ea typeface="+mn-lt"/>
                <a:cs typeface="+mn-lt"/>
              </a:rPr>
              <a:t>Symptoms are sent to the </a:t>
            </a:r>
            <a:r>
              <a:rPr lang="en-US" sz="2000" dirty="0" err="1">
                <a:solidFill>
                  <a:schemeClr val="bg1">
                    <a:lumMod val="65000"/>
                  </a:schemeClr>
                </a:solidFill>
                <a:ea typeface="+mn-lt"/>
                <a:cs typeface="+mn-lt"/>
              </a:rPr>
              <a:t>Priaid</a:t>
            </a:r>
            <a:r>
              <a:rPr lang="en-US" sz="2000" dirty="0">
                <a:solidFill>
                  <a:schemeClr val="bg1">
                    <a:lumMod val="65000"/>
                  </a:schemeClr>
                </a:solidFill>
                <a:ea typeface="+mn-lt"/>
                <a:cs typeface="+mn-lt"/>
              </a:rPr>
              <a:t> API for analysis,, ensuring accurate preliminary results.</a:t>
            </a:r>
            <a:endParaRPr lang="en-US" dirty="0">
              <a:solidFill>
                <a:schemeClr val="bg1">
                  <a:lumMod val="65000"/>
                </a:schemeClr>
              </a:solidFill>
              <a:ea typeface="+mn-lt"/>
              <a:cs typeface="+mn-lt"/>
            </a:endParaRPr>
          </a:p>
        </p:txBody>
      </p:sp>
    </p:spTree>
    <p:extLst>
      <p:ext uri="{BB962C8B-B14F-4D97-AF65-F5344CB8AC3E}">
        <p14:creationId xmlns:p14="http://schemas.microsoft.com/office/powerpoint/2010/main" val="2030927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541" y="1844040"/>
            <a:ext cx="9655260" cy="537971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91" y="3267124"/>
            <a:ext cx="3200677" cy="6131743"/>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95598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4DAD9-324B-8BA1-5169-33ABB90A408E}"/>
            </a:ext>
          </a:extLst>
        </p:cNvPr>
        <p:cNvGrpSpPr/>
        <p:nvPr/>
      </p:nvGrpSpPr>
      <p:grpSpPr>
        <a:xfrm>
          <a:off x="0" y="0"/>
          <a:ext cx="0" cy="0"/>
          <a:chOff x="0" y="0"/>
          <a:chExt cx="0" cy="0"/>
        </a:xfrm>
      </p:grpSpPr>
      <p:pic>
        <p:nvPicPr>
          <p:cNvPr id="6" name="Picture 5" descr="A screenshot of a black and white screen&#10;&#10;AI-generated content may be incorrect.">
            <a:extLst>
              <a:ext uri="{FF2B5EF4-FFF2-40B4-BE49-F238E27FC236}">
                <a16:creationId xmlns:a16="http://schemas.microsoft.com/office/drawing/2014/main" id="{D0D7F035-B2C3-241D-FA8B-514B5597945E}"/>
              </a:ext>
            </a:extLst>
          </p:cNvPr>
          <p:cNvPicPr>
            <a:picLocks noChangeAspect="1"/>
          </p:cNvPicPr>
          <p:nvPr/>
        </p:nvPicPr>
        <p:blipFill>
          <a:blip r:embed="rId2"/>
          <a:stretch>
            <a:fillRect/>
          </a:stretch>
        </p:blipFill>
        <p:spPr>
          <a:xfrm>
            <a:off x="2408464" y="3280621"/>
            <a:ext cx="3213760" cy="6115668"/>
          </a:xfrm>
          <a:prstGeom prst="rect">
            <a:avLst/>
          </a:prstGeom>
        </p:spPr>
      </p:pic>
      <p:pic>
        <p:nvPicPr>
          <p:cNvPr id="28" name="Picture 27">
            <a:extLst>
              <a:ext uri="{FF2B5EF4-FFF2-40B4-BE49-F238E27FC236}">
                <a16:creationId xmlns:a16="http://schemas.microsoft.com/office/drawing/2014/main" id="{EA9C6E97-F1CE-1E6B-CB76-E1F8F367C2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27736A1A-EE02-5750-2C25-E66F3A5349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AF77F97C-3373-24C3-3143-3D9540D25A81}"/>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5A9F4E78-24CA-C2E8-B647-6A642EDC8321}"/>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a:solidFill>
                  <a:srgbClr val="031635"/>
                </a:solidFill>
                <a:latin typeface="Manrope SemiBold"/>
                <a:ea typeface="Noto Sans"/>
              </a:rPr>
              <a:t>D</a:t>
            </a:r>
            <a:r>
              <a:rPr lang="en-GB" sz="6000" err="1">
                <a:solidFill>
                  <a:srgbClr val="031635"/>
                </a:solidFill>
                <a:latin typeface="Manrope SemiBold"/>
                <a:ea typeface="Noto Sans"/>
              </a:rPr>
              <a:t>iagnose</a:t>
            </a:r>
            <a:r>
              <a:rPr lang="en-GB" sz="6000">
                <a:solidFill>
                  <a:srgbClr val="031635"/>
                </a:solidFill>
                <a:latin typeface="Manrope SemiBold"/>
                <a:ea typeface="Noto Sans"/>
              </a:rPr>
              <a: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pic>
        <p:nvPicPr>
          <p:cNvPr id="4" name="Picture 3" descr="A screenshot of a medical information&#10;&#10;AI-generated content may be incorrect.">
            <a:extLst>
              <a:ext uri="{FF2B5EF4-FFF2-40B4-BE49-F238E27FC236}">
                <a16:creationId xmlns:a16="http://schemas.microsoft.com/office/drawing/2014/main" id="{BAA37820-EF5D-12CD-A0C1-BF0F16A81A7B}"/>
              </a:ext>
            </a:extLst>
          </p:cNvPr>
          <p:cNvPicPr>
            <a:picLocks noChangeAspect="1"/>
          </p:cNvPicPr>
          <p:nvPr/>
        </p:nvPicPr>
        <p:blipFill>
          <a:blip r:embed="rId5"/>
          <a:stretch>
            <a:fillRect/>
          </a:stretch>
        </p:blipFill>
        <p:spPr>
          <a:xfrm>
            <a:off x="7425171" y="1869682"/>
            <a:ext cx="9672205" cy="5271037"/>
          </a:xfrm>
          <a:prstGeom prst="rect">
            <a:avLst/>
          </a:prstGeom>
        </p:spPr>
      </p:pic>
    </p:spTree>
    <p:extLst>
      <p:ext uri="{BB962C8B-B14F-4D97-AF65-F5344CB8AC3E}">
        <p14:creationId xmlns:p14="http://schemas.microsoft.com/office/powerpoint/2010/main" val="1529859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222" y="3225774"/>
            <a:ext cx="3177815" cy="6117539"/>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Illness guide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rcRect b="44512"/>
          <a:stretch>
            <a:fillRect/>
          </a:stretch>
        </p:blipFill>
        <p:spPr>
          <a:xfrm>
            <a:off x="7428779" y="1828801"/>
            <a:ext cx="9667729" cy="5708073"/>
          </a:xfrm>
          <a:custGeom>
            <a:avLst/>
            <a:gdLst>
              <a:gd name="connsiteX0" fmla="*/ 0 w 9667729"/>
              <a:gd name="connsiteY0" fmla="*/ 0 h 5708073"/>
              <a:gd name="connsiteX1" fmla="*/ 9667729 w 9667729"/>
              <a:gd name="connsiteY1" fmla="*/ 0 h 5708073"/>
              <a:gd name="connsiteX2" fmla="*/ 9667729 w 9667729"/>
              <a:gd name="connsiteY2" fmla="*/ 5708073 h 5708073"/>
              <a:gd name="connsiteX3" fmla="*/ 0 w 9667729"/>
              <a:gd name="connsiteY3" fmla="*/ 5708073 h 5708073"/>
            </a:gdLst>
            <a:ahLst/>
            <a:cxnLst>
              <a:cxn ang="0">
                <a:pos x="connsiteX0" y="connsiteY0"/>
              </a:cxn>
              <a:cxn ang="0">
                <a:pos x="connsiteX1" y="connsiteY1"/>
              </a:cxn>
              <a:cxn ang="0">
                <a:pos x="connsiteX2" y="connsiteY2"/>
              </a:cxn>
              <a:cxn ang="0">
                <a:pos x="connsiteX3" y="connsiteY3"/>
              </a:cxn>
            </a:cxnLst>
            <a:rect l="l" t="t" r="r" b="b"/>
            <a:pathLst>
              <a:path w="9667729" h="5708073">
                <a:moveTo>
                  <a:pt x="0" y="0"/>
                </a:moveTo>
                <a:lnTo>
                  <a:pt x="9667729" y="0"/>
                </a:lnTo>
                <a:lnTo>
                  <a:pt x="9667729" y="5708073"/>
                </a:lnTo>
                <a:lnTo>
                  <a:pt x="0" y="5708073"/>
                </a:lnTo>
                <a:close/>
              </a:path>
            </a:pathLst>
          </a:custGeom>
        </p:spPr>
      </p:pic>
      <p:sp>
        <p:nvSpPr>
          <p:cNvPr id="6" name="TextBox 5">
            <a:extLst>
              <a:ext uri="{FF2B5EF4-FFF2-40B4-BE49-F238E27FC236}">
                <a16:creationId xmlns:a16="http://schemas.microsoft.com/office/drawing/2014/main" id="{B4D31384-7937-630C-3969-5D16219B2718}"/>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provides detailed, medically vetted information on various conditions, including symptoms, causes, diagnostics, and treatment options.</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spTree>
    <p:extLst>
      <p:ext uri="{BB962C8B-B14F-4D97-AF65-F5344CB8AC3E}">
        <p14:creationId xmlns:p14="http://schemas.microsoft.com/office/powerpoint/2010/main" val="278811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38480" y="1375200"/>
            <a:ext cx="8229600" cy="1369080"/>
            <a:chOff x="438480" y="1375200"/>
            <a:chExt cx="8229600" cy="1369080"/>
          </a:xfrm>
        </p:grpSpPr>
        <p:sp>
          <p:nvSpPr>
            <p:cNvPr id="190" name="Rectangle: Rounded Corners 4"/>
            <p:cNvSpPr/>
            <p:nvPr/>
          </p:nvSpPr>
          <p:spPr>
            <a:xfrm rot="16200000" flipV="1">
              <a:off x="4327200" y="-171089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192" name="TextBox 49"/>
            <p:cNvSpPr/>
            <p:nvPr/>
          </p:nvSpPr>
          <p:spPr>
            <a:xfrm>
              <a:off x="1946705" y="176626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Introduction</a:t>
              </a:r>
              <a:r>
                <a:rPr lang="en-GB" sz="3200" b="0" u="none" strike="noStrike">
                  <a:solidFill>
                    <a:srgbClr val="FFFFFF"/>
                  </a:solidFill>
                  <a:uFillTx/>
                  <a:latin typeface="Manrope"/>
                  <a:ea typeface="Noto Sans"/>
                </a:rPr>
                <a:t> </a:t>
              </a:r>
              <a:endParaRPr lang="en-US" sz="3200" b="0" u="none" strike="noStrike">
                <a:solidFill>
                  <a:srgbClr val="000000"/>
                </a:solidFill>
                <a:uFillTx/>
                <a:latin typeface="Arial"/>
              </a:endParaRPr>
            </a:p>
          </p:txBody>
        </p:sp>
        <p:grpSp>
          <p:nvGrpSpPr>
            <p:cNvPr id="3" name="Group 2"/>
            <p:cNvGrpSpPr/>
            <p:nvPr/>
          </p:nvGrpSpPr>
          <p:grpSpPr>
            <a:xfrm>
              <a:off x="438480" y="1375200"/>
              <a:ext cx="1369080" cy="1369080"/>
              <a:chOff x="438480" y="1422360"/>
              <a:chExt cx="1369080" cy="1369080"/>
            </a:xfrm>
          </p:grpSpPr>
          <p:sp>
            <p:nvSpPr>
              <p:cNvPr id="191" name="Oval 2"/>
              <p:cNvSpPr/>
              <p:nvPr/>
            </p:nvSpPr>
            <p:spPr>
              <a:xfrm>
                <a:off x="438480" y="14223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1" name="Rectangle 2"/>
              <p:cNvSpPr/>
              <p:nvPr/>
            </p:nvSpPr>
            <p:spPr>
              <a:xfrm>
                <a:off x="666720" y="17649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01</a:t>
                </a:r>
                <a:endParaRPr lang="en-US" sz="4000" b="0" u="none" strike="noStrike">
                  <a:solidFill>
                    <a:srgbClr val="000000"/>
                  </a:solidFill>
                  <a:uFillTx/>
                  <a:latin typeface="Arial"/>
                </a:endParaRPr>
              </a:p>
            </p:txBody>
          </p:sp>
        </p:grpSp>
      </p:grpSp>
      <p:grpSp>
        <p:nvGrpSpPr>
          <p:cNvPr id="16" name="Group 15"/>
          <p:cNvGrpSpPr/>
          <p:nvPr/>
        </p:nvGrpSpPr>
        <p:grpSpPr>
          <a:xfrm>
            <a:off x="466190" y="3095280"/>
            <a:ext cx="8201890" cy="1369080"/>
            <a:chOff x="466190" y="3031025"/>
            <a:chExt cx="8201890" cy="1369080"/>
          </a:xfrm>
        </p:grpSpPr>
        <p:sp>
          <p:nvSpPr>
            <p:cNvPr id="193" name="Rectangle: Rounded Corners 6"/>
            <p:cNvSpPr/>
            <p:nvPr/>
          </p:nvSpPr>
          <p:spPr>
            <a:xfrm rot="16200000" flipV="1">
              <a:off x="4327200" y="-4121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195" name="TextBox 50"/>
            <p:cNvSpPr/>
            <p:nvPr/>
          </p:nvSpPr>
          <p:spPr>
            <a:xfrm>
              <a:off x="1738080" y="3435942"/>
              <a:ext cx="68554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b="0" u="none" strike="noStrike">
                  <a:solidFill>
                    <a:schemeClr val="lt1"/>
                  </a:solidFill>
                  <a:uFillTx/>
                  <a:latin typeface="Manrope"/>
                  <a:ea typeface="Noto Sans"/>
                </a:rPr>
                <a:t>Problem Statement</a:t>
              </a:r>
              <a:endParaRPr lang="en-US" sz="3200" b="0" u="none" strike="noStrike">
                <a:solidFill>
                  <a:srgbClr val="000000"/>
                </a:solidFill>
                <a:uFillTx/>
                <a:latin typeface="Manrope"/>
              </a:endParaRPr>
            </a:p>
          </p:txBody>
        </p:sp>
        <p:grpSp>
          <p:nvGrpSpPr>
            <p:cNvPr id="4" name="Group 3"/>
            <p:cNvGrpSpPr/>
            <p:nvPr/>
          </p:nvGrpSpPr>
          <p:grpSpPr>
            <a:xfrm>
              <a:off x="466190" y="3031025"/>
              <a:ext cx="1369080" cy="1369080"/>
              <a:chOff x="466190" y="3055865"/>
              <a:chExt cx="1369080" cy="1369080"/>
            </a:xfrm>
          </p:grpSpPr>
          <p:sp>
            <p:nvSpPr>
              <p:cNvPr id="194" name="Oval 3"/>
              <p:cNvSpPr/>
              <p:nvPr/>
            </p:nvSpPr>
            <p:spPr>
              <a:xfrm>
                <a:off x="466190" y="3055865"/>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2" name="Rectangle 3"/>
              <p:cNvSpPr/>
              <p:nvPr/>
            </p:nvSpPr>
            <p:spPr>
              <a:xfrm>
                <a:off x="694430" y="341226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02</a:t>
                </a:r>
                <a:endParaRPr lang="en-US" sz="4000" b="0" u="none" strike="noStrike">
                  <a:solidFill>
                    <a:srgbClr val="000000"/>
                  </a:solidFill>
                  <a:uFillTx/>
                  <a:latin typeface="Arial"/>
                </a:endParaRPr>
              </a:p>
            </p:txBody>
          </p:sp>
        </p:grpSp>
      </p:grpSp>
      <p:grpSp>
        <p:nvGrpSpPr>
          <p:cNvPr id="17" name="Group 16"/>
          <p:cNvGrpSpPr/>
          <p:nvPr/>
        </p:nvGrpSpPr>
        <p:grpSpPr>
          <a:xfrm>
            <a:off x="438480" y="4815360"/>
            <a:ext cx="8229600" cy="1369080"/>
            <a:chOff x="438480" y="4669920"/>
            <a:chExt cx="8229600" cy="1369080"/>
          </a:xfrm>
        </p:grpSpPr>
        <p:sp>
          <p:nvSpPr>
            <p:cNvPr id="196" name="Rectangle: Rounded Corners 8"/>
            <p:cNvSpPr/>
            <p:nvPr/>
          </p:nvSpPr>
          <p:spPr>
            <a:xfrm rot="16200000" flipV="1">
              <a:off x="4327200" y="158382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198" name="TextBox 51"/>
            <p:cNvSpPr/>
            <p:nvPr/>
          </p:nvSpPr>
          <p:spPr>
            <a:xfrm>
              <a:off x="1810080" y="5060982"/>
              <a:ext cx="6169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Related Work</a:t>
              </a:r>
              <a:endParaRPr lang="en-US" sz="3200" b="0" u="none" strike="noStrike">
                <a:solidFill>
                  <a:srgbClr val="000000"/>
                </a:solidFill>
                <a:uFillTx/>
                <a:latin typeface="Manrope"/>
              </a:endParaRPr>
            </a:p>
          </p:txBody>
        </p:sp>
        <p:grpSp>
          <p:nvGrpSpPr>
            <p:cNvPr id="5" name="Group 4"/>
            <p:cNvGrpSpPr/>
            <p:nvPr/>
          </p:nvGrpSpPr>
          <p:grpSpPr>
            <a:xfrm>
              <a:off x="438480" y="4669920"/>
              <a:ext cx="1369080" cy="1369080"/>
              <a:chOff x="438480" y="4669920"/>
              <a:chExt cx="1369080" cy="1369080"/>
            </a:xfrm>
          </p:grpSpPr>
          <p:sp>
            <p:nvSpPr>
              <p:cNvPr id="197" name="Oval 18"/>
              <p:cNvSpPr/>
              <p:nvPr/>
            </p:nvSpPr>
            <p:spPr>
              <a:xfrm>
                <a:off x="438480" y="466992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3" name="Rectangle 5"/>
              <p:cNvSpPr/>
              <p:nvPr/>
            </p:nvSpPr>
            <p:spPr>
              <a:xfrm>
                <a:off x="666720" y="501246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03</a:t>
                </a:r>
                <a:endParaRPr lang="en-US" sz="4000" b="0" u="none" strike="noStrike">
                  <a:solidFill>
                    <a:srgbClr val="000000"/>
                  </a:solidFill>
                  <a:uFillTx/>
                  <a:latin typeface="Arial"/>
                </a:endParaRPr>
              </a:p>
            </p:txBody>
          </p:sp>
        </p:grpSp>
      </p:grpSp>
      <p:grpSp>
        <p:nvGrpSpPr>
          <p:cNvPr id="19" name="Group 18"/>
          <p:cNvGrpSpPr/>
          <p:nvPr/>
        </p:nvGrpSpPr>
        <p:grpSpPr>
          <a:xfrm>
            <a:off x="438480" y="6535440"/>
            <a:ext cx="8952921" cy="1369080"/>
            <a:chOff x="438480" y="6451560"/>
            <a:chExt cx="8952921" cy="1369080"/>
          </a:xfrm>
        </p:grpSpPr>
        <p:sp>
          <p:nvSpPr>
            <p:cNvPr id="199" name="Rectangle: Rounded Corners 10"/>
            <p:cNvSpPr/>
            <p:nvPr/>
          </p:nvSpPr>
          <p:spPr>
            <a:xfrm rot="16200000" flipV="1">
              <a:off x="4327200" y="336546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01" name="TextBox 52"/>
            <p:cNvSpPr/>
            <p:nvPr/>
          </p:nvSpPr>
          <p:spPr>
            <a:xfrm>
              <a:off x="1826001" y="6867244"/>
              <a:ext cx="7565400" cy="537712"/>
            </a:xfrm>
            <a:prstGeom prst="rect">
              <a:avLst/>
            </a:prstGeom>
            <a:noFill/>
            <a:ln w="0">
              <a:noFill/>
            </a:ln>
          </p:spPr>
          <p:style>
            <a:lnRef idx="0">
              <a:scrgbClr r="0" g="0" b="0"/>
            </a:lnRef>
            <a:fillRef idx="0">
              <a:scrgbClr r="0" g="0" b="0"/>
            </a:fillRef>
            <a:effectRef idx="0">
              <a:scrgbClr r="0" g="0" b="0"/>
            </a:effectRef>
            <a:fontRef idx="minor"/>
          </p:style>
          <p:txBody>
            <a:bodyPr wrap="square" lIns="90000" tIns="46800" rIns="90000" bIns="46800" anchor="t">
              <a:spAutoFit/>
            </a:bodyPr>
            <a:lstStyle/>
            <a:p>
              <a:pPr defTabSz="914400">
                <a:lnSpc>
                  <a:spcPct val="90000"/>
                </a:lnSpc>
                <a:spcBef>
                  <a:spcPts val="1001"/>
                </a:spcBef>
              </a:pPr>
              <a:r>
                <a:rPr lang="en-US" sz="3200" b="0" u="none" strike="noStrike">
                  <a:solidFill>
                    <a:schemeClr val="lt1"/>
                  </a:solidFill>
                  <a:uFillTx/>
                  <a:latin typeface="Manrope"/>
                  <a:ea typeface="Noto Sans"/>
                </a:rPr>
                <a:t>Methodology of Proposed Approach</a:t>
              </a:r>
              <a:endParaRPr lang="en-US" sz="3200" b="0" u="none" strike="noStrike">
                <a:solidFill>
                  <a:srgbClr val="000000"/>
                </a:solidFill>
                <a:uFillTx/>
                <a:latin typeface="Manrope"/>
              </a:endParaRPr>
            </a:p>
          </p:txBody>
        </p:sp>
        <p:grpSp>
          <p:nvGrpSpPr>
            <p:cNvPr id="6" name="Group 5"/>
            <p:cNvGrpSpPr/>
            <p:nvPr/>
          </p:nvGrpSpPr>
          <p:grpSpPr>
            <a:xfrm>
              <a:off x="438480" y="6451560"/>
              <a:ext cx="1369080" cy="1369080"/>
              <a:chOff x="438480" y="6451560"/>
              <a:chExt cx="1369080" cy="1369080"/>
            </a:xfrm>
          </p:grpSpPr>
          <p:sp>
            <p:nvSpPr>
              <p:cNvPr id="200" name="Oval 22"/>
              <p:cNvSpPr/>
              <p:nvPr/>
            </p:nvSpPr>
            <p:spPr>
              <a:xfrm>
                <a:off x="438480" y="64515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4" name="Rectangle 6"/>
              <p:cNvSpPr/>
              <p:nvPr/>
            </p:nvSpPr>
            <p:spPr>
              <a:xfrm>
                <a:off x="666720" y="67941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04</a:t>
                </a:r>
                <a:endParaRPr lang="en-US" sz="4000" b="0" u="none" strike="noStrike">
                  <a:solidFill>
                    <a:srgbClr val="000000"/>
                  </a:solidFill>
                  <a:uFillTx/>
                  <a:latin typeface="Arial"/>
                </a:endParaRPr>
              </a:p>
            </p:txBody>
          </p:sp>
        </p:grpSp>
      </p:grpSp>
      <p:grpSp>
        <p:nvGrpSpPr>
          <p:cNvPr id="20" name="Group 19"/>
          <p:cNvGrpSpPr/>
          <p:nvPr/>
        </p:nvGrpSpPr>
        <p:grpSpPr>
          <a:xfrm>
            <a:off x="438480" y="8255520"/>
            <a:ext cx="8455680" cy="1369080"/>
            <a:chOff x="438480" y="8255520"/>
            <a:chExt cx="8455680" cy="1369080"/>
          </a:xfrm>
        </p:grpSpPr>
        <p:sp>
          <p:nvSpPr>
            <p:cNvPr id="202" name="Rectangle: Rounded Corners 12"/>
            <p:cNvSpPr/>
            <p:nvPr/>
          </p:nvSpPr>
          <p:spPr>
            <a:xfrm rot="16200000" flipV="1">
              <a:off x="4327200" y="5169420"/>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04" name="TextBox 53"/>
            <p:cNvSpPr/>
            <p:nvPr/>
          </p:nvSpPr>
          <p:spPr>
            <a:xfrm>
              <a:off x="1810080" y="8646582"/>
              <a:ext cx="70840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b="0" u="none" strike="noStrike">
                  <a:solidFill>
                    <a:schemeClr val="lt1"/>
                  </a:solidFill>
                  <a:uFillTx/>
                  <a:latin typeface="Manrope"/>
                  <a:ea typeface="Noto Sans"/>
                </a:rPr>
                <a:t>Research Objectives</a:t>
              </a:r>
              <a:endParaRPr lang="en-US" sz="3200" b="0" u="none" strike="noStrike">
                <a:solidFill>
                  <a:srgbClr val="000000"/>
                </a:solidFill>
                <a:uFillTx/>
                <a:latin typeface="Manrope"/>
              </a:endParaRPr>
            </a:p>
          </p:txBody>
        </p:sp>
        <p:grpSp>
          <p:nvGrpSpPr>
            <p:cNvPr id="7" name="Group 6"/>
            <p:cNvGrpSpPr/>
            <p:nvPr/>
          </p:nvGrpSpPr>
          <p:grpSpPr>
            <a:xfrm>
              <a:off x="438480" y="8255520"/>
              <a:ext cx="1369080" cy="1369080"/>
              <a:chOff x="438480" y="8280360"/>
              <a:chExt cx="1369080" cy="1369080"/>
            </a:xfrm>
          </p:grpSpPr>
          <p:sp>
            <p:nvSpPr>
              <p:cNvPr id="203" name="Oval 26"/>
              <p:cNvSpPr/>
              <p:nvPr/>
            </p:nvSpPr>
            <p:spPr>
              <a:xfrm>
                <a:off x="438480" y="82803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5" name="Rectangle 7"/>
              <p:cNvSpPr/>
              <p:nvPr/>
            </p:nvSpPr>
            <p:spPr>
              <a:xfrm>
                <a:off x="666720" y="86229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05</a:t>
                </a:r>
                <a:endParaRPr lang="en-US" sz="4000" b="0" u="none" strike="noStrike">
                  <a:solidFill>
                    <a:srgbClr val="000000"/>
                  </a:solidFill>
                  <a:uFillTx/>
                  <a:latin typeface="Arial"/>
                </a:endParaRPr>
              </a:p>
            </p:txBody>
          </p:sp>
        </p:grpSp>
      </p:grpSp>
      <p:grpSp>
        <p:nvGrpSpPr>
          <p:cNvPr id="21" name="Group 20"/>
          <p:cNvGrpSpPr/>
          <p:nvPr/>
        </p:nvGrpSpPr>
        <p:grpSpPr>
          <a:xfrm>
            <a:off x="9328690" y="1375200"/>
            <a:ext cx="8229960" cy="1369080"/>
            <a:chOff x="9468000" y="1375200"/>
            <a:chExt cx="8229960" cy="1369080"/>
          </a:xfrm>
        </p:grpSpPr>
        <p:sp>
          <p:nvSpPr>
            <p:cNvPr id="205" name="Rectangle: Rounded Corners 16"/>
            <p:cNvSpPr/>
            <p:nvPr/>
          </p:nvSpPr>
          <p:spPr>
            <a:xfrm rot="16200000" flipV="1">
              <a:off x="13357080" y="-171089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07" name="TextBox 54"/>
            <p:cNvSpPr/>
            <p:nvPr/>
          </p:nvSpPr>
          <p:spPr>
            <a:xfrm>
              <a:off x="10839600" y="176626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Time Plane</a:t>
              </a:r>
              <a:endParaRPr lang="en-US" sz="3200" b="0" u="none" strike="noStrike">
                <a:solidFill>
                  <a:srgbClr val="000000"/>
                </a:solidFill>
                <a:uFillTx/>
                <a:latin typeface="Manrope"/>
              </a:endParaRPr>
            </a:p>
          </p:txBody>
        </p:sp>
        <p:grpSp>
          <p:nvGrpSpPr>
            <p:cNvPr id="12" name="Group 11"/>
            <p:cNvGrpSpPr/>
            <p:nvPr/>
          </p:nvGrpSpPr>
          <p:grpSpPr>
            <a:xfrm>
              <a:off x="9468000" y="1375200"/>
              <a:ext cx="1369080" cy="1369080"/>
              <a:chOff x="9468000" y="1375200"/>
              <a:chExt cx="1369080" cy="1369080"/>
            </a:xfrm>
          </p:grpSpPr>
          <p:sp>
            <p:nvSpPr>
              <p:cNvPr id="206" name="Oval 29"/>
              <p:cNvSpPr/>
              <p:nvPr/>
            </p:nvSpPr>
            <p:spPr>
              <a:xfrm>
                <a:off x="9468000" y="137520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6" name="Rectangle 8"/>
              <p:cNvSpPr/>
              <p:nvPr/>
            </p:nvSpPr>
            <p:spPr>
              <a:xfrm>
                <a:off x="9696240" y="171774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06</a:t>
                </a:r>
                <a:endParaRPr lang="en-US" sz="4000" b="0" u="none" strike="noStrike">
                  <a:solidFill>
                    <a:srgbClr val="000000"/>
                  </a:solidFill>
                  <a:uFillTx/>
                  <a:latin typeface="Arial"/>
                </a:endParaRPr>
              </a:p>
            </p:txBody>
          </p:sp>
        </p:grpSp>
      </p:grpSp>
      <p:grpSp>
        <p:nvGrpSpPr>
          <p:cNvPr id="24" name="Group 23"/>
          <p:cNvGrpSpPr/>
          <p:nvPr/>
        </p:nvGrpSpPr>
        <p:grpSpPr>
          <a:xfrm>
            <a:off x="9328690" y="6535440"/>
            <a:ext cx="8229960" cy="1369080"/>
            <a:chOff x="9468000" y="6451560"/>
            <a:chExt cx="8229960" cy="1369080"/>
          </a:xfrm>
        </p:grpSpPr>
        <p:sp>
          <p:nvSpPr>
            <p:cNvPr id="214" name="Rectangle: Rounded Corners 20"/>
            <p:cNvSpPr/>
            <p:nvPr/>
          </p:nvSpPr>
          <p:spPr>
            <a:xfrm rot="16200000" flipV="1">
              <a:off x="13357080" y="336546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6" name="TextBox 59"/>
            <p:cNvSpPr/>
            <p:nvPr/>
          </p:nvSpPr>
          <p:spPr>
            <a:xfrm>
              <a:off x="10839600" y="6842622"/>
              <a:ext cx="53884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Future Work</a:t>
              </a:r>
              <a:endParaRPr lang="en-US" sz="3200" b="0" u="none" strike="noStrike">
                <a:solidFill>
                  <a:srgbClr val="000000"/>
                </a:solidFill>
                <a:uFillTx/>
                <a:latin typeface="Arial"/>
              </a:endParaRPr>
            </a:p>
          </p:txBody>
        </p:sp>
        <p:grpSp>
          <p:nvGrpSpPr>
            <p:cNvPr id="9" name="Group 8"/>
            <p:cNvGrpSpPr/>
            <p:nvPr/>
          </p:nvGrpSpPr>
          <p:grpSpPr>
            <a:xfrm>
              <a:off x="9468000" y="6451560"/>
              <a:ext cx="1369080" cy="1369080"/>
              <a:chOff x="9468000" y="6451560"/>
              <a:chExt cx="1369080" cy="1369080"/>
            </a:xfrm>
          </p:grpSpPr>
          <p:sp>
            <p:nvSpPr>
              <p:cNvPr id="215" name="Oval 33"/>
              <p:cNvSpPr/>
              <p:nvPr/>
            </p:nvSpPr>
            <p:spPr>
              <a:xfrm>
                <a:off x="9468000" y="64515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7" name="Rectangle 9"/>
              <p:cNvSpPr/>
              <p:nvPr/>
            </p:nvSpPr>
            <p:spPr>
              <a:xfrm>
                <a:off x="9696240" y="67941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09</a:t>
                </a:r>
                <a:endParaRPr lang="en-US" sz="4000" b="0" u="none" strike="noStrike">
                  <a:solidFill>
                    <a:srgbClr val="000000"/>
                  </a:solidFill>
                  <a:uFillTx/>
                  <a:latin typeface="Arial"/>
                </a:endParaRPr>
              </a:p>
            </p:txBody>
          </p:sp>
        </p:grpSp>
      </p:grpSp>
      <p:grpSp>
        <p:nvGrpSpPr>
          <p:cNvPr id="23" name="Group 22"/>
          <p:cNvGrpSpPr/>
          <p:nvPr/>
        </p:nvGrpSpPr>
        <p:grpSpPr>
          <a:xfrm>
            <a:off x="9328690" y="4815360"/>
            <a:ext cx="8229960" cy="1369080"/>
            <a:chOff x="9468000" y="4669920"/>
            <a:chExt cx="8229960" cy="1369080"/>
          </a:xfrm>
        </p:grpSpPr>
        <p:sp>
          <p:nvSpPr>
            <p:cNvPr id="211" name="Rectangle: Rounded Corners 18"/>
            <p:cNvSpPr/>
            <p:nvPr/>
          </p:nvSpPr>
          <p:spPr>
            <a:xfrm rot="16200000" flipV="1">
              <a:off x="13357080" y="158382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3" name="TextBox 57"/>
            <p:cNvSpPr/>
            <p:nvPr/>
          </p:nvSpPr>
          <p:spPr>
            <a:xfrm>
              <a:off x="10839600" y="506098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Conclusion </a:t>
              </a:r>
              <a:endParaRPr lang="en-US" sz="3200" b="0" u="none" strike="noStrike">
                <a:solidFill>
                  <a:srgbClr val="000000"/>
                </a:solidFill>
                <a:uFillTx/>
                <a:latin typeface="Arial"/>
              </a:endParaRPr>
            </a:p>
          </p:txBody>
        </p:sp>
        <p:grpSp>
          <p:nvGrpSpPr>
            <p:cNvPr id="10" name="Group 9"/>
            <p:cNvGrpSpPr/>
            <p:nvPr/>
          </p:nvGrpSpPr>
          <p:grpSpPr>
            <a:xfrm>
              <a:off x="9468000" y="4669920"/>
              <a:ext cx="1369080" cy="1369080"/>
              <a:chOff x="9468000" y="4815360"/>
              <a:chExt cx="1369080" cy="1369080"/>
            </a:xfrm>
          </p:grpSpPr>
          <p:sp>
            <p:nvSpPr>
              <p:cNvPr id="212" name="Oval 31"/>
              <p:cNvSpPr/>
              <p:nvPr/>
            </p:nvSpPr>
            <p:spPr>
              <a:xfrm>
                <a:off x="9468000" y="48153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8" name="Rectangle 10"/>
              <p:cNvSpPr/>
              <p:nvPr/>
            </p:nvSpPr>
            <p:spPr>
              <a:xfrm>
                <a:off x="9696240" y="51579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08</a:t>
                </a:r>
                <a:endParaRPr lang="en-US" sz="4000" b="0" u="none" strike="noStrike">
                  <a:solidFill>
                    <a:srgbClr val="000000"/>
                  </a:solidFill>
                  <a:uFillTx/>
                  <a:latin typeface="Arial"/>
                </a:endParaRPr>
              </a:p>
            </p:txBody>
          </p:sp>
        </p:grpSp>
      </p:grpSp>
      <p:grpSp>
        <p:nvGrpSpPr>
          <p:cNvPr id="22" name="Group 21"/>
          <p:cNvGrpSpPr/>
          <p:nvPr/>
        </p:nvGrpSpPr>
        <p:grpSpPr>
          <a:xfrm>
            <a:off x="9328690" y="3095280"/>
            <a:ext cx="8341560" cy="1369080"/>
            <a:chOff x="9468000" y="3022560"/>
            <a:chExt cx="8341560" cy="1369080"/>
          </a:xfrm>
        </p:grpSpPr>
        <p:sp>
          <p:nvSpPr>
            <p:cNvPr id="208" name="Rectangle: Rounded Corners 17"/>
            <p:cNvSpPr/>
            <p:nvPr/>
          </p:nvSpPr>
          <p:spPr>
            <a:xfrm rot="16200000" flipV="1">
              <a:off x="13357080" y="-63539"/>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0" name="TextBox 55"/>
            <p:cNvSpPr/>
            <p:nvPr/>
          </p:nvSpPr>
          <p:spPr>
            <a:xfrm>
              <a:off x="10839600" y="3413622"/>
              <a:ext cx="696996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Current progress</a:t>
              </a:r>
              <a:endParaRPr lang="en-US" sz="3200" b="0" u="none" strike="noStrike">
                <a:solidFill>
                  <a:srgbClr val="000000"/>
                </a:solidFill>
                <a:uFillTx/>
                <a:latin typeface="Arial"/>
              </a:endParaRPr>
            </a:p>
          </p:txBody>
        </p:sp>
        <p:grpSp>
          <p:nvGrpSpPr>
            <p:cNvPr id="11" name="Group 10"/>
            <p:cNvGrpSpPr/>
            <p:nvPr/>
          </p:nvGrpSpPr>
          <p:grpSpPr>
            <a:xfrm>
              <a:off x="9468000" y="3022560"/>
              <a:ext cx="1369080" cy="1369080"/>
              <a:chOff x="9468000" y="3022560"/>
              <a:chExt cx="1369080" cy="1369080"/>
            </a:xfrm>
          </p:grpSpPr>
          <p:sp>
            <p:nvSpPr>
              <p:cNvPr id="209" name="Oval 30"/>
              <p:cNvSpPr/>
              <p:nvPr/>
            </p:nvSpPr>
            <p:spPr>
              <a:xfrm>
                <a:off x="9468000" y="302256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29" name="Rectangle 11"/>
              <p:cNvSpPr/>
              <p:nvPr/>
            </p:nvSpPr>
            <p:spPr>
              <a:xfrm>
                <a:off x="9696240" y="336510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07</a:t>
                </a:r>
                <a:endParaRPr lang="en-US" sz="4000" b="0" u="none" strike="noStrike">
                  <a:solidFill>
                    <a:srgbClr val="000000"/>
                  </a:solidFill>
                  <a:uFillTx/>
                  <a:latin typeface="Arial"/>
                </a:endParaRPr>
              </a:p>
            </p:txBody>
          </p:sp>
        </p:grpSp>
      </p:grpSp>
      <p:grpSp>
        <p:nvGrpSpPr>
          <p:cNvPr id="25" name="Group 24"/>
          <p:cNvGrpSpPr/>
          <p:nvPr/>
        </p:nvGrpSpPr>
        <p:grpSpPr>
          <a:xfrm>
            <a:off x="9328690" y="8255520"/>
            <a:ext cx="8229960" cy="1369080"/>
            <a:chOff x="9468000" y="8255520"/>
            <a:chExt cx="8229960" cy="1369080"/>
          </a:xfrm>
        </p:grpSpPr>
        <p:sp>
          <p:nvSpPr>
            <p:cNvPr id="217" name="Rectangle: Rounded Corners 22"/>
            <p:cNvSpPr/>
            <p:nvPr/>
          </p:nvSpPr>
          <p:spPr>
            <a:xfrm rot="16200000" flipV="1">
              <a:off x="13357080" y="5169421"/>
              <a:ext cx="1140480" cy="7541280"/>
            </a:xfrm>
            <a:custGeom>
              <a:avLst/>
              <a:gdLst>
                <a:gd name="textAreaLeft" fmla="*/ 167400 w 1140480"/>
                <a:gd name="textAreaRight" fmla="*/ 975600 w 1140480"/>
                <a:gd name="textAreaTop" fmla="*/ 168840 h 7541280"/>
                <a:gd name="textAreaBottom" fmla="*/ 7377840 h 7541280"/>
              </a:gdLst>
              <a:ahLst/>
              <a:cxnLst/>
              <a:rect l="textAreaLeft" t="textAreaTop" r="textAreaRight" b="textAreaBottom"/>
              <a:pathLst>
                <a:path w="21600" h="142522">
                  <a:moveTo>
                    <a:pt x="10800" y="0"/>
                  </a:moveTo>
                  <a:arcTo wR="10800" hR="10800" stAng="16200000" swAng="-5400000"/>
                  <a:lnTo>
                    <a:pt x="0" y="131722"/>
                  </a:lnTo>
                  <a:arcTo wR="10800" hR="10800" stAng="10800000" swAng="-5400000"/>
                  <a:lnTo>
                    <a:pt x="10800" y="142522"/>
                  </a:lnTo>
                  <a:arcTo wR="10800" hR="10800" stAng="5400000" swAng="-5400000"/>
                  <a:lnTo>
                    <a:pt x="21600" y="10800"/>
                  </a:lnTo>
                  <a:arcTo wR="10800" hR="10800" stAng="0" swAng="-5400000"/>
                  <a:close/>
                </a:path>
              </a:pathLst>
            </a:custGeom>
            <a:gradFill rotWithShape="0">
              <a:gsLst>
                <a:gs pos="0">
                  <a:srgbClr val="2157DF"/>
                </a:gs>
                <a:gs pos="100000">
                  <a:srgbClr val="3094F8"/>
                </a:gs>
              </a:gsLst>
              <a:lin ang="10800000"/>
            </a:gradFill>
            <a:ln w="0">
              <a:noFill/>
            </a:ln>
            <a:effectLst>
              <a:outerShdw dist="143570" dir="8100000" rotWithShape="0">
                <a:srgbClr val="A6A6A6">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19" name="TextBox 61"/>
            <p:cNvSpPr/>
            <p:nvPr/>
          </p:nvSpPr>
          <p:spPr>
            <a:xfrm>
              <a:off x="10839600" y="8646582"/>
              <a:ext cx="5026680" cy="586957"/>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defTabSz="914400">
                <a:lnSpc>
                  <a:spcPct val="100000"/>
                </a:lnSpc>
                <a:spcBef>
                  <a:spcPts val="1191"/>
                </a:spcBef>
                <a:spcAft>
                  <a:spcPts val="992"/>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0" u="none" strike="noStrike">
                  <a:solidFill>
                    <a:schemeClr val="lt1"/>
                  </a:solidFill>
                  <a:uFillTx/>
                  <a:latin typeface="Manrope"/>
                  <a:ea typeface="Noto Sans"/>
                </a:rPr>
                <a:t>References</a:t>
              </a:r>
              <a:endParaRPr lang="en-US" sz="3200" b="0" u="none" strike="noStrike">
                <a:solidFill>
                  <a:srgbClr val="000000"/>
                </a:solidFill>
                <a:uFillTx/>
                <a:latin typeface="Arial"/>
              </a:endParaRPr>
            </a:p>
          </p:txBody>
        </p:sp>
        <p:grpSp>
          <p:nvGrpSpPr>
            <p:cNvPr id="8" name="Group 7"/>
            <p:cNvGrpSpPr/>
            <p:nvPr/>
          </p:nvGrpSpPr>
          <p:grpSpPr>
            <a:xfrm>
              <a:off x="9468000" y="8255520"/>
              <a:ext cx="1369080" cy="1369080"/>
              <a:chOff x="9468000" y="8233200"/>
              <a:chExt cx="1369080" cy="1369080"/>
            </a:xfrm>
          </p:grpSpPr>
          <p:sp>
            <p:nvSpPr>
              <p:cNvPr id="218" name="Oval 34"/>
              <p:cNvSpPr/>
              <p:nvPr/>
            </p:nvSpPr>
            <p:spPr>
              <a:xfrm>
                <a:off x="9468000" y="8233200"/>
                <a:ext cx="1369080" cy="1369080"/>
              </a:xfrm>
              <a:prstGeom prst="ellipse">
                <a:avLst/>
              </a:prstGeom>
              <a:solidFill>
                <a:srgbClr val="36D17B"/>
              </a:solidFill>
              <a:ln w="0">
                <a:noFill/>
              </a:ln>
              <a:effectLst>
                <a:outerShdw dist="53966" dir="8100000" rotWithShape="0">
                  <a:srgbClr val="808080">
                    <a:alpha val="46000"/>
                  </a:srgbClr>
                </a:outerShdw>
              </a:effectLst>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US" sz="1800" b="0" u="none" strike="noStrike">
                  <a:solidFill>
                    <a:srgbClr val="FFFFFF"/>
                  </a:solidFill>
                  <a:uFillTx/>
                  <a:latin typeface="Arial"/>
                </a:endParaRPr>
              </a:p>
            </p:txBody>
          </p:sp>
          <p:sp>
            <p:nvSpPr>
              <p:cNvPr id="230" name="Rectangle 12"/>
              <p:cNvSpPr/>
              <p:nvPr/>
            </p:nvSpPr>
            <p:spPr>
              <a:xfrm>
                <a:off x="9696240" y="8575740"/>
                <a:ext cx="912600" cy="6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GB" sz="4000" b="0" u="none" strike="noStrike">
                    <a:solidFill>
                      <a:srgbClr val="FFFFFF"/>
                    </a:solidFill>
                    <a:uFillTx/>
                    <a:latin typeface="Manrope"/>
                    <a:ea typeface="Noto Sans"/>
                  </a:rPr>
                  <a:t>10</a:t>
                </a:r>
                <a:endParaRPr lang="en-US" sz="4000" b="0" u="none" strike="noStrike">
                  <a:solidFill>
                    <a:srgbClr val="000000"/>
                  </a:solidFill>
                  <a:uFillTx/>
                  <a:latin typeface="Arial"/>
                </a:endParaRPr>
              </a:p>
            </p:txBody>
          </p:sp>
        </p:grpSp>
      </p:grpSp>
      <p:sp>
        <p:nvSpPr>
          <p:cNvPr id="43" name="TextBox 1"/>
          <p:cNvSpPr/>
          <p:nvPr/>
        </p:nvSpPr>
        <p:spPr>
          <a:xfrm>
            <a:off x="315360" y="366840"/>
            <a:ext cx="6521400"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spcBef>
                <a:spcPts val="1191"/>
              </a:spcBef>
              <a:spcAft>
                <a:spcPts val="992"/>
              </a:spcAft>
            </a:pPr>
            <a:r>
              <a:rPr lang="en-GB" sz="6000">
                <a:solidFill>
                  <a:srgbClr val="031635"/>
                </a:solidFill>
                <a:latin typeface="Manrope SemiBold"/>
                <a:ea typeface="Noto Sans"/>
              </a:rPr>
              <a:t>Content </a:t>
            </a:r>
            <a:r>
              <a:rPr lang="en-GB" sz="6000">
                <a:solidFill>
                  <a:srgbClr val="36D17B"/>
                </a:solidFill>
                <a:latin typeface="Manrope SemiBold"/>
                <a:ea typeface="Noto Sans"/>
              </a:rPr>
              <a:t>outline</a:t>
            </a:r>
            <a:r>
              <a:rPr lang="en-GB" sz="6000">
                <a:solidFill>
                  <a:srgbClr val="031635"/>
                </a:solidFill>
                <a:latin typeface="Manrope SemiBold"/>
                <a:ea typeface="Noto Sans"/>
              </a:rPr>
              <a:t>   </a:t>
            </a:r>
            <a:endParaRPr lang="en-US" sz="6000">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FB3DA-77BE-B655-FD6A-8CDFA1017A1B}"/>
            </a:ext>
          </a:extLst>
        </p:cNvPr>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DBBCEAA7-480F-6D03-E211-68B3AA7406DA}"/>
              </a:ext>
            </a:extLst>
          </p:cNvPr>
          <p:cNvPicPr>
            <a:picLocks noChangeAspect="1"/>
          </p:cNvPicPr>
          <p:nvPr/>
        </p:nvPicPr>
        <p:blipFill>
          <a:blip r:embed="rId2"/>
          <a:stretch>
            <a:fillRect/>
          </a:stretch>
        </p:blipFill>
        <p:spPr>
          <a:xfrm>
            <a:off x="2387255" y="3286539"/>
            <a:ext cx="3259621" cy="6049618"/>
          </a:xfrm>
          <a:prstGeom prst="rect">
            <a:avLst/>
          </a:prstGeom>
        </p:spPr>
      </p:pic>
      <p:pic>
        <p:nvPicPr>
          <p:cNvPr id="28" name="Picture 27">
            <a:extLst>
              <a:ext uri="{FF2B5EF4-FFF2-40B4-BE49-F238E27FC236}">
                <a16:creationId xmlns:a16="http://schemas.microsoft.com/office/drawing/2014/main" id="{42DA245C-80FF-AB08-B5A8-0F70BBDD7F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757D3260-9CBD-67CE-9C9F-E6003CA9873E}"/>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AA7738A2-59A9-9390-1A49-DC2C73AF42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a:extLst>
              <a:ext uri="{FF2B5EF4-FFF2-40B4-BE49-F238E27FC236}">
                <a16:creationId xmlns:a16="http://schemas.microsoft.com/office/drawing/2014/main" id="{EC3F5944-021D-F85A-872B-0259419875D5}"/>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Illness guide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4EFD517E-FFE4-0A1D-EFE7-542426DB7BE1}"/>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provides detailed, medically vetted information on various conditions, including symptoms, causes, diagnostics, and treatment options.</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pic>
        <p:nvPicPr>
          <p:cNvPr id="3" name="Picture 2" descr="A screenshot of a medical information&#10;&#10;AI-generated content may be incorrect.">
            <a:extLst>
              <a:ext uri="{FF2B5EF4-FFF2-40B4-BE49-F238E27FC236}">
                <a16:creationId xmlns:a16="http://schemas.microsoft.com/office/drawing/2014/main" id="{AB591834-C633-59D4-0D6E-88F8ACF7FB48}"/>
              </a:ext>
            </a:extLst>
          </p:cNvPr>
          <p:cNvPicPr>
            <a:picLocks noChangeAspect="1"/>
          </p:cNvPicPr>
          <p:nvPr/>
        </p:nvPicPr>
        <p:blipFill>
          <a:blip r:embed="rId5"/>
          <a:stretch>
            <a:fillRect/>
          </a:stretch>
        </p:blipFill>
        <p:spPr>
          <a:xfrm>
            <a:off x="7419146" y="1846609"/>
            <a:ext cx="9645099" cy="5467350"/>
          </a:xfrm>
          <a:prstGeom prst="rect">
            <a:avLst/>
          </a:prstGeom>
        </p:spPr>
      </p:pic>
    </p:spTree>
    <p:extLst>
      <p:ext uri="{BB962C8B-B14F-4D97-AF65-F5344CB8AC3E}">
        <p14:creationId xmlns:p14="http://schemas.microsoft.com/office/powerpoint/2010/main" val="4104782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9969A-A22C-9D13-760C-20E3F76E7F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DF9723-C12E-BD73-BBE9-6D4451F51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222" y="3225774"/>
            <a:ext cx="3177815" cy="6117539"/>
          </a:xfrm>
          <a:prstGeom prst="rect">
            <a:avLst/>
          </a:prstGeom>
        </p:spPr>
      </p:pic>
      <p:pic>
        <p:nvPicPr>
          <p:cNvPr id="28" name="Picture 27">
            <a:extLst>
              <a:ext uri="{FF2B5EF4-FFF2-40B4-BE49-F238E27FC236}">
                <a16:creationId xmlns:a16="http://schemas.microsoft.com/office/drawing/2014/main" id="{0980B1B8-8647-20B9-AB63-893F76924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CD1F7823-A513-C8BF-EC49-46B00703DA0C}"/>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35C76A88-D639-71BA-BE37-38ED2B9581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a:extLst>
              <a:ext uri="{FF2B5EF4-FFF2-40B4-BE49-F238E27FC236}">
                <a16:creationId xmlns:a16="http://schemas.microsoft.com/office/drawing/2014/main" id="{BEFAECC4-5E49-0C98-9168-D9F167811A8B}"/>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Illness guide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11" name="Picture 10">
            <a:extLst>
              <a:ext uri="{FF2B5EF4-FFF2-40B4-BE49-F238E27FC236}">
                <a16:creationId xmlns:a16="http://schemas.microsoft.com/office/drawing/2014/main" id="{61A0396E-26BD-4244-B5F6-61622C340785}"/>
              </a:ext>
            </a:extLst>
          </p:cNvPr>
          <p:cNvPicPr>
            <a:picLocks noChangeAspect="1"/>
          </p:cNvPicPr>
          <p:nvPr/>
        </p:nvPicPr>
        <p:blipFill>
          <a:blip r:embed="rId5">
            <a:extLst>
              <a:ext uri="{28A0092B-C50C-407E-A947-70E740481C1C}">
                <a14:useLocalDpi xmlns:a14="http://schemas.microsoft.com/office/drawing/2010/main" val="0"/>
              </a:ext>
            </a:extLst>
          </a:blip>
          <a:srcRect b="44512"/>
          <a:stretch>
            <a:fillRect/>
          </a:stretch>
        </p:blipFill>
        <p:spPr>
          <a:xfrm>
            <a:off x="7428779" y="1828801"/>
            <a:ext cx="9667729" cy="5708073"/>
          </a:xfrm>
          <a:custGeom>
            <a:avLst/>
            <a:gdLst>
              <a:gd name="connsiteX0" fmla="*/ 0 w 9667729"/>
              <a:gd name="connsiteY0" fmla="*/ 0 h 5708073"/>
              <a:gd name="connsiteX1" fmla="*/ 9667729 w 9667729"/>
              <a:gd name="connsiteY1" fmla="*/ 0 h 5708073"/>
              <a:gd name="connsiteX2" fmla="*/ 9667729 w 9667729"/>
              <a:gd name="connsiteY2" fmla="*/ 5708073 h 5708073"/>
              <a:gd name="connsiteX3" fmla="*/ 0 w 9667729"/>
              <a:gd name="connsiteY3" fmla="*/ 5708073 h 5708073"/>
            </a:gdLst>
            <a:ahLst/>
            <a:cxnLst>
              <a:cxn ang="0">
                <a:pos x="connsiteX0" y="connsiteY0"/>
              </a:cxn>
              <a:cxn ang="0">
                <a:pos x="connsiteX1" y="connsiteY1"/>
              </a:cxn>
              <a:cxn ang="0">
                <a:pos x="connsiteX2" y="connsiteY2"/>
              </a:cxn>
              <a:cxn ang="0">
                <a:pos x="connsiteX3" y="connsiteY3"/>
              </a:cxn>
            </a:cxnLst>
            <a:rect l="l" t="t" r="r" b="b"/>
            <a:pathLst>
              <a:path w="9667729" h="5708073">
                <a:moveTo>
                  <a:pt x="0" y="0"/>
                </a:moveTo>
                <a:lnTo>
                  <a:pt x="9667729" y="0"/>
                </a:lnTo>
                <a:lnTo>
                  <a:pt x="9667729" y="5708073"/>
                </a:lnTo>
                <a:lnTo>
                  <a:pt x="0" y="5708073"/>
                </a:lnTo>
                <a:close/>
              </a:path>
            </a:pathLst>
          </a:custGeom>
        </p:spPr>
      </p:pic>
    </p:spTree>
    <p:extLst>
      <p:ext uri="{BB962C8B-B14F-4D97-AF65-F5344CB8AC3E}">
        <p14:creationId xmlns:p14="http://schemas.microsoft.com/office/powerpoint/2010/main" val="2043143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749" b="2041"/>
          <a:stretch/>
        </p:blipFill>
        <p:spPr>
          <a:xfrm>
            <a:off x="6832011" y="1278098"/>
            <a:ext cx="10848108" cy="900890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159" y="3264915"/>
            <a:ext cx="3341941" cy="607839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779" y="1854978"/>
            <a:ext cx="9816211" cy="534938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History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F57B9E48-074D-CD8D-6DD1-8693B6EF9780}"/>
              </a:ext>
            </a:extLst>
          </p:cNvPr>
          <p:cNvSpPr txBox="1"/>
          <p:nvPr/>
        </p:nvSpPr>
        <p:spPr>
          <a:xfrm>
            <a:off x="623451" y="1189034"/>
            <a:ext cx="6396102" cy="189128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enables users to view and manage their past diagnosis records and health reports for longitudinal tracking.</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latin typeface="Mulish"/>
              <a:ea typeface="Noto Sans"/>
              <a:cs typeface="+mn-lt"/>
            </a:endParaRPr>
          </a:p>
        </p:txBody>
      </p:sp>
    </p:spTree>
    <p:extLst>
      <p:ext uri="{BB962C8B-B14F-4D97-AF65-F5344CB8AC3E}">
        <p14:creationId xmlns:p14="http://schemas.microsoft.com/office/powerpoint/2010/main" val="363077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l="2920" r="3407"/>
          <a:stretch>
            <a:fillRect/>
          </a:stretch>
        </p:blipFill>
        <p:spPr>
          <a:xfrm>
            <a:off x="7147560" y="1866340"/>
            <a:ext cx="10121164" cy="5448860"/>
          </a:xfrm>
          <a:custGeom>
            <a:avLst/>
            <a:gdLst>
              <a:gd name="connsiteX0" fmla="*/ 0 w 10121164"/>
              <a:gd name="connsiteY0" fmla="*/ 0 h 5448860"/>
              <a:gd name="connsiteX1" fmla="*/ 10121164 w 10121164"/>
              <a:gd name="connsiteY1" fmla="*/ 0 h 5448860"/>
              <a:gd name="connsiteX2" fmla="*/ 10121164 w 10121164"/>
              <a:gd name="connsiteY2" fmla="*/ 5448860 h 5448860"/>
              <a:gd name="connsiteX3" fmla="*/ 0 w 10121164"/>
              <a:gd name="connsiteY3" fmla="*/ 5448860 h 5448860"/>
            </a:gdLst>
            <a:ahLst/>
            <a:cxnLst>
              <a:cxn ang="0">
                <a:pos x="connsiteX0" y="connsiteY0"/>
              </a:cxn>
              <a:cxn ang="0">
                <a:pos x="connsiteX1" y="connsiteY1"/>
              </a:cxn>
              <a:cxn ang="0">
                <a:pos x="connsiteX2" y="connsiteY2"/>
              </a:cxn>
              <a:cxn ang="0">
                <a:pos x="connsiteX3" y="connsiteY3"/>
              </a:cxn>
            </a:cxnLst>
            <a:rect l="l" t="t" r="r" b="b"/>
            <a:pathLst>
              <a:path w="10121164" h="5448860">
                <a:moveTo>
                  <a:pt x="0" y="0"/>
                </a:moveTo>
                <a:lnTo>
                  <a:pt x="10121164" y="0"/>
                </a:lnTo>
                <a:lnTo>
                  <a:pt x="10121164" y="5448860"/>
                </a:lnTo>
                <a:lnTo>
                  <a:pt x="0" y="5448860"/>
                </a:lnTo>
                <a:close/>
              </a:path>
            </a:pathLst>
          </a:cu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121" y="3241601"/>
            <a:ext cx="3298017" cy="6182789"/>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Heart disease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BF70E9DC-8513-3075-ED9E-6D10338F9F23}"/>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enables users to input health metrics (e.g., cholesterol, blood pressure) for analysis by AI models like Logistic Regression.</a:t>
            </a:r>
          </a:p>
        </p:txBody>
      </p:sp>
    </p:spTree>
    <p:extLst>
      <p:ext uri="{BB962C8B-B14F-4D97-AF65-F5344CB8AC3E}">
        <p14:creationId xmlns:p14="http://schemas.microsoft.com/office/powerpoint/2010/main" val="149913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617" y="3255014"/>
            <a:ext cx="3348824" cy="614806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49798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444" y="1871806"/>
            <a:ext cx="9925279" cy="6233338"/>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Heart disease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F9588691-4FD6-EF0F-3112-9483F4B66DD3}"/>
              </a:ext>
            </a:extLst>
          </p:cNvPr>
          <p:cNvSpPr txBox="1"/>
          <p:nvPr/>
        </p:nvSpPr>
        <p:spPr>
          <a:xfrm>
            <a:off x="623451" y="1189034"/>
            <a:ext cx="6396102" cy="1121846"/>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Also It delivers immediate predictions of heart disease risk with guidance for further medical consultation.</a:t>
            </a:r>
          </a:p>
          <a:p>
            <a:pPr>
              <a:lnSpc>
                <a:spcPct val="150000"/>
              </a:lnSpc>
            </a:pPr>
            <a:endParaRPr lang="en-US" sz="2000">
              <a:solidFill>
                <a:schemeClr val="bg1">
                  <a:lumMod val="65000"/>
                </a:schemeClr>
              </a:solidFill>
              <a:ea typeface="+mn-lt"/>
              <a:cs typeface="+mn-lt"/>
            </a:endParaRPr>
          </a:p>
        </p:txBody>
      </p:sp>
    </p:spTree>
    <p:extLst>
      <p:ext uri="{BB962C8B-B14F-4D97-AF65-F5344CB8AC3E}">
        <p14:creationId xmlns:p14="http://schemas.microsoft.com/office/powerpoint/2010/main" val="1748369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00A1B-F423-7F65-8FA5-1EBD1B0D26DD}"/>
            </a:ext>
          </a:extLst>
        </p:cNvPr>
        <p:cNvGrpSpPr/>
        <p:nvPr/>
      </p:nvGrpSpPr>
      <p:grpSpPr>
        <a:xfrm>
          <a:off x="0" y="0"/>
          <a:ext cx="0" cy="0"/>
          <a:chOff x="0" y="0"/>
          <a:chExt cx="0" cy="0"/>
        </a:xfrm>
      </p:grpSpPr>
      <p:pic>
        <p:nvPicPr>
          <p:cNvPr id="5" name="Picture 4" descr="A screenshot of a medical report&#10;&#10;AI-generated content may be incorrect.">
            <a:extLst>
              <a:ext uri="{FF2B5EF4-FFF2-40B4-BE49-F238E27FC236}">
                <a16:creationId xmlns:a16="http://schemas.microsoft.com/office/drawing/2014/main" id="{3C49704F-2D8F-9628-7552-86D2F7C9ED32}"/>
              </a:ext>
            </a:extLst>
          </p:cNvPr>
          <p:cNvPicPr>
            <a:picLocks noChangeAspect="1"/>
          </p:cNvPicPr>
          <p:nvPr/>
        </p:nvPicPr>
        <p:blipFill>
          <a:blip r:embed="rId2"/>
          <a:stretch>
            <a:fillRect/>
          </a:stretch>
        </p:blipFill>
        <p:spPr>
          <a:xfrm>
            <a:off x="2378776" y="3245612"/>
            <a:ext cx="3287981" cy="6155996"/>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3A257776-19D7-1396-C181-A681E9EE26AD}"/>
              </a:ext>
            </a:extLst>
          </p:cNvPr>
          <p:cNvPicPr>
            <a:picLocks noChangeAspect="1"/>
          </p:cNvPicPr>
          <p:nvPr/>
        </p:nvPicPr>
        <p:blipFill>
          <a:blip r:embed="rId3"/>
          <a:stretch>
            <a:fillRect/>
          </a:stretch>
        </p:blipFill>
        <p:spPr>
          <a:xfrm>
            <a:off x="7413109" y="1755816"/>
            <a:ext cx="9681484" cy="6760525"/>
          </a:xfrm>
          <a:prstGeom prst="rect">
            <a:avLst/>
          </a:prstGeom>
        </p:spPr>
      </p:pic>
      <p:pic>
        <p:nvPicPr>
          <p:cNvPr id="27" name="Picture 26">
            <a:extLst>
              <a:ext uri="{FF2B5EF4-FFF2-40B4-BE49-F238E27FC236}">
                <a16:creationId xmlns:a16="http://schemas.microsoft.com/office/drawing/2014/main" id="{68957175-6038-B8F0-696C-BE3CD9E2CA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pic>
        <p:nvPicPr>
          <p:cNvPr id="28" name="Picture 27">
            <a:extLst>
              <a:ext uri="{FF2B5EF4-FFF2-40B4-BE49-F238E27FC236}">
                <a16:creationId xmlns:a16="http://schemas.microsoft.com/office/drawing/2014/main" id="{81E9AE15-F0A6-4492-442B-FEACAF2B9C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2653" y="3068764"/>
            <a:ext cx="3680954" cy="6497985"/>
          </a:xfrm>
          <a:prstGeom prst="rect">
            <a:avLst/>
          </a:prstGeom>
        </p:spPr>
      </p:pic>
      <p:sp>
        <p:nvSpPr>
          <p:cNvPr id="17" name="TextBox 16">
            <a:extLst>
              <a:ext uri="{FF2B5EF4-FFF2-40B4-BE49-F238E27FC236}">
                <a16:creationId xmlns:a16="http://schemas.microsoft.com/office/drawing/2014/main" id="{041929B5-FC99-A185-71EC-6E60578953E5}"/>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0EBB5261-C2EA-5229-87C6-A13A7C1E43D2}"/>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Heart disease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972086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532" y="3257905"/>
            <a:ext cx="3309195" cy="6150182"/>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86" y="1835859"/>
            <a:ext cx="9783551" cy="5340796"/>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Diabetes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845A63D6-73CD-55FD-084A-21DF77CA3F5A}"/>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latin typeface="Mulish"/>
                <a:ea typeface="Noto Sans"/>
                <a:cs typeface="Sarabun"/>
              </a:rPr>
              <a:t>This page </a:t>
            </a:r>
            <a:r>
              <a:rPr lang="en-US" sz="2000">
                <a:solidFill>
                  <a:schemeClr val="bg1">
                    <a:lumMod val="65000"/>
                  </a:schemeClr>
                </a:solidFill>
                <a:ea typeface="+mn-lt"/>
                <a:cs typeface="+mn-lt"/>
              </a:rPr>
              <a:t>allows users to enter medical data (e.g., glucose levels, BMI) for analysis by AI models like Random Forest</a:t>
            </a:r>
          </a:p>
        </p:txBody>
      </p:sp>
    </p:spTree>
    <p:extLst>
      <p:ext uri="{BB962C8B-B14F-4D97-AF65-F5344CB8AC3E}">
        <p14:creationId xmlns:p14="http://schemas.microsoft.com/office/powerpoint/2010/main" val="2529387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b="16284"/>
          <a:stretch>
            <a:fillRect/>
          </a:stretch>
        </p:blipFill>
        <p:spPr>
          <a:xfrm>
            <a:off x="7428780" y="1767018"/>
            <a:ext cx="9752184" cy="5977673"/>
          </a:xfrm>
          <a:custGeom>
            <a:avLst/>
            <a:gdLst>
              <a:gd name="connsiteX0" fmla="*/ 0 w 9752184"/>
              <a:gd name="connsiteY0" fmla="*/ 0 h 5977673"/>
              <a:gd name="connsiteX1" fmla="*/ 9752184 w 9752184"/>
              <a:gd name="connsiteY1" fmla="*/ 0 h 5977673"/>
              <a:gd name="connsiteX2" fmla="*/ 9752184 w 9752184"/>
              <a:gd name="connsiteY2" fmla="*/ 5977673 h 5977673"/>
              <a:gd name="connsiteX3" fmla="*/ 0 w 9752184"/>
              <a:gd name="connsiteY3" fmla="*/ 5977673 h 5977673"/>
            </a:gdLst>
            <a:ahLst/>
            <a:cxnLst>
              <a:cxn ang="0">
                <a:pos x="connsiteX0" y="connsiteY0"/>
              </a:cxn>
              <a:cxn ang="0">
                <a:pos x="connsiteX1" y="connsiteY1"/>
              </a:cxn>
              <a:cxn ang="0">
                <a:pos x="connsiteX2" y="connsiteY2"/>
              </a:cxn>
              <a:cxn ang="0">
                <a:pos x="connsiteX3" y="connsiteY3"/>
              </a:cxn>
            </a:cxnLst>
            <a:rect l="l" t="t" r="r" b="b"/>
            <a:pathLst>
              <a:path w="9752184" h="5977673">
                <a:moveTo>
                  <a:pt x="0" y="0"/>
                </a:moveTo>
                <a:lnTo>
                  <a:pt x="9752184" y="0"/>
                </a:lnTo>
                <a:lnTo>
                  <a:pt x="9752184" y="5977673"/>
                </a:lnTo>
                <a:lnTo>
                  <a:pt x="0" y="5977673"/>
                </a:lnTo>
                <a:close/>
              </a:path>
            </a:pathLst>
          </a:cu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434" y="3255818"/>
            <a:ext cx="3253391" cy="6087496"/>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Diabetes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1B8D81A1-384F-4D48-AFE1-C1863B188F4C}"/>
              </a:ext>
            </a:extLst>
          </p:cNvPr>
          <p:cNvSpPr txBox="1"/>
          <p:nvPr/>
        </p:nvSpPr>
        <p:spPr>
          <a:xfrm>
            <a:off x="623451" y="1189034"/>
            <a:ext cx="6396102" cy="1429622"/>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Also It provides instant predictions of diabetes risk with recommendations for health management or specialist consultation.</a:t>
            </a:r>
            <a:endParaRPr lang="en-US">
              <a:solidFill>
                <a:schemeClr val="bg1">
                  <a:lumMod val="65000"/>
                </a:schemeClr>
              </a:solidFill>
              <a:ea typeface="+mn-lt"/>
              <a:cs typeface="+mn-lt"/>
            </a:endParaRPr>
          </a:p>
          <a:p>
            <a:pPr>
              <a:lnSpc>
                <a:spcPct val="150000"/>
              </a:lnSpc>
            </a:pPr>
            <a:endParaRPr lang="en-US" sz="2000">
              <a:solidFill>
                <a:schemeClr val="bg1">
                  <a:lumMod val="65000"/>
                </a:schemeClr>
              </a:solidFill>
              <a:ea typeface="+mn-lt"/>
              <a:cs typeface="+mn-lt"/>
            </a:endParaRPr>
          </a:p>
        </p:txBody>
      </p:sp>
    </p:spTree>
    <p:extLst>
      <p:ext uri="{BB962C8B-B14F-4D97-AF65-F5344CB8AC3E}">
        <p14:creationId xmlns:p14="http://schemas.microsoft.com/office/powerpoint/2010/main" val="340265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0923A-EB3B-57AF-07A9-BF2E0C81135C}"/>
            </a:ext>
          </a:extLst>
        </p:cNvPr>
        <p:cNvGrpSpPr/>
        <p:nvPr/>
      </p:nvGrpSpPr>
      <p:grpSpPr>
        <a:xfrm>
          <a:off x="0" y="0"/>
          <a:ext cx="0" cy="0"/>
          <a:chOff x="0" y="0"/>
          <a:chExt cx="0" cy="0"/>
        </a:xfrm>
      </p:grpSpPr>
      <p:pic>
        <p:nvPicPr>
          <p:cNvPr id="3" name="Picture 2" descr="A screenshot of a medical report&#10;&#10;AI-generated content may be incorrect.">
            <a:extLst>
              <a:ext uri="{FF2B5EF4-FFF2-40B4-BE49-F238E27FC236}">
                <a16:creationId xmlns:a16="http://schemas.microsoft.com/office/drawing/2014/main" id="{D3571AB1-E90E-851B-1921-5DB654605F12}"/>
              </a:ext>
            </a:extLst>
          </p:cNvPr>
          <p:cNvPicPr>
            <a:picLocks noChangeAspect="1"/>
          </p:cNvPicPr>
          <p:nvPr/>
        </p:nvPicPr>
        <p:blipFill>
          <a:blip r:embed="rId2"/>
          <a:stretch>
            <a:fillRect/>
          </a:stretch>
        </p:blipFill>
        <p:spPr>
          <a:xfrm>
            <a:off x="2363040" y="3234860"/>
            <a:ext cx="3342155" cy="6143624"/>
          </a:xfrm>
          <a:prstGeom prst="rect">
            <a:avLst/>
          </a:prstGeom>
        </p:spPr>
      </p:pic>
      <p:pic>
        <p:nvPicPr>
          <p:cNvPr id="28" name="Picture 27">
            <a:extLst>
              <a:ext uri="{FF2B5EF4-FFF2-40B4-BE49-F238E27FC236}">
                <a16:creationId xmlns:a16="http://schemas.microsoft.com/office/drawing/2014/main" id="{E83867CE-9F9F-088F-61E9-6DEA0054F4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 name="Picture 1" descr="A screenshot of a medical test&#10;&#10;AI-generated content may be incorrect.">
            <a:extLst>
              <a:ext uri="{FF2B5EF4-FFF2-40B4-BE49-F238E27FC236}">
                <a16:creationId xmlns:a16="http://schemas.microsoft.com/office/drawing/2014/main" id="{D821C496-E93A-F7FE-82C6-7765EE7B098B}"/>
              </a:ext>
            </a:extLst>
          </p:cNvPr>
          <p:cNvPicPr>
            <a:picLocks noChangeAspect="1"/>
          </p:cNvPicPr>
          <p:nvPr/>
        </p:nvPicPr>
        <p:blipFill>
          <a:blip r:embed="rId4"/>
          <a:stretch>
            <a:fillRect/>
          </a:stretch>
        </p:blipFill>
        <p:spPr>
          <a:xfrm>
            <a:off x="7427819" y="1778934"/>
            <a:ext cx="9833161" cy="6729133"/>
          </a:xfrm>
          <a:prstGeom prst="rect">
            <a:avLst/>
          </a:prstGeom>
        </p:spPr>
      </p:pic>
      <p:pic>
        <p:nvPicPr>
          <p:cNvPr id="27" name="Picture 26">
            <a:extLst>
              <a:ext uri="{FF2B5EF4-FFF2-40B4-BE49-F238E27FC236}">
                <a16:creationId xmlns:a16="http://schemas.microsoft.com/office/drawing/2014/main" id="{4FDAF5B4-52D0-3734-FA19-20B9AA200A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44A9CA49-06E2-4013-F26C-D2BBB422BF1F}"/>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AA4D0721-7D3D-DA0E-C83F-F56BC25FBE63}"/>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Diabetes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2441499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951" y="3274529"/>
            <a:ext cx="3314357" cy="6054930"/>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rcRect b="20874"/>
          <a:stretch>
            <a:fillRect/>
          </a:stretch>
        </p:blipFill>
        <p:spPr>
          <a:xfrm>
            <a:off x="7428779" y="1864411"/>
            <a:ext cx="9653875" cy="5811007"/>
          </a:xfrm>
          <a:custGeom>
            <a:avLst/>
            <a:gdLst>
              <a:gd name="connsiteX0" fmla="*/ 0 w 9653875"/>
              <a:gd name="connsiteY0" fmla="*/ 0 h 5811007"/>
              <a:gd name="connsiteX1" fmla="*/ 9653875 w 9653875"/>
              <a:gd name="connsiteY1" fmla="*/ 0 h 5811007"/>
              <a:gd name="connsiteX2" fmla="*/ 9653875 w 9653875"/>
              <a:gd name="connsiteY2" fmla="*/ 5811007 h 5811007"/>
              <a:gd name="connsiteX3" fmla="*/ 0 w 9653875"/>
              <a:gd name="connsiteY3" fmla="*/ 5811007 h 5811007"/>
            </a:gdLst>
            <a:ahLst/>
            <a:cxnLst>
              <a:cxn ang="0">
                <a:pos x="connsiteX0" y="connsiteY0"/>
              </a:cxn>
              <a:cxn ang="0">
                <a:pos x="connsiteX1" y="connsiteY1"/>
              </a:cxn>
              <a:cxn ang="0">
                <a:pos x="connsiteX2" y="connsiteY2"/>
              </a:cxn>
              <a:cxn ang="0">
                <a:pos x="connsiteX3" y="connsiteY3"/>
              </a:cxn>
            </a:cxnLst>
            <a:rect l="l" t="t" r="r" b="b"/>
            <a:pathLst>
              <a:path w="9653875" h="5811007">
                <a:moveTo>
                  <a:pt x="0" y="0"/>
                </a:moveTo>
                <a:lnTo>
                  <a:pt x="9653875" y="0"/>
                </a:lnTo>
                <a:lnTo>
                  <a:pt x="9653875" y="5811007"/>
                </a:lnTo>
                <a:lnTo>
                  <a:pt x="0" y="5811007"/>
                </a:lnTo>
                <a:close/>
              </a:path>
            </a:pathLst>
          </a:cu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6" name="TextBox 5">
            <a:extLst>
              <a:ext uri="{FF2B5EF4-FFF2-40B4-BE49-F238E27FC236}">
                <a16:creationId xmlns:a16="http://schemas.microsoft.com/office/drawing/2014/main" id="{A661ACBF-86D3-55C8-FF16-08FCE436D456}"/>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ea typeface="+mn-lt"/>
                <a:cs typeface="+mn-lt"/>
              </a:rPr>
              <a:t>enables users to input cardiotocography data or related metrics for analysis by AI models like Decision Trees.</a:t>
            </a:r>
            <a:endParaRPr lang="en-US">
              <a:solidFill>
                <a:schemeClr val="bg1">
                  <a:lumMod val="65000"/>
                </a:schemeClr>
              </a:solidFill>
              <a:ea typeface="+mn-lt"/>
              <a:cs typeface="+mn-lt"/>
            </a:endParaRPr>
          </a:p>
        </p:txBody>
      </p:sp>
    </p:spTree>
    <p:extLst>
      <p:ext uri="{BB962C8B-B14F-4D97-AF65-F5344CB8AC3E}">
        <p14:creationId xmlns:p14="http://schemas.microsoft.com/office/powerpoint/2010/main" val="338620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Box 2"/>
          <p:cNvSpPr/>
          <p:nvPr/>
        </p:nvSpPr>
        <p:spPr>
          <a:xfrm>
            <a:off x="685799" y="1600200"/>
            <a:ext cx="17228127" cy="709279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r>
              <a:rPr lang="en-US" sz="3500">
                <a:latin typeface="Almarai Bold"/>
              </a:rPr>
              <a:t>TASHKHISI project introduces a web-based healthcare platform designed to empower users to perform preliminary self-assessments of medical conditions with high accuracy and ease. Leveraging artificial intelligence (AI) and web technologies, the platform enables users to input symptoms and upload medical images, receiving informed feedback without requiring prior medical expertise. By integrating AI-driven symptom analysis and image processing, the system provides preliminary diagnoses, guides users toward appropriate medical specialties, and offers detailed, medically vetted information on conditions, symptoms, causes, diagnostics, and treatments. Built using the Flask framework and powered by a MySQL database, TASHKHISI combines the </a:t>
            </a:r>
            <a:r>
              <a:rPr lang="en-US" sz="3500" err="1">
                <a:latin typeface="Almarai Bold"/>
              </a:rPr>
              <a:t>Priaid</a:t>
            </a:r>
            <a:r>
              <a:rPr lang="en-US" sz="3500">
                <a:latin typeface="Almarai Bold"/>
              </a:rPr>
              <a:t> medical API with machine learning (ML) models to predict conditions such as diabetes, heart disease, liver disease, malaria, and fetal health. The platform aims to bridge the gap between individuals and healthcare systems, particularly in underserved regions, by promoting early detection, health education, and proactive healthcare behaviors, ultimately enhancing public health outcomes and quality of life.</a:t>
            </a:r>
            <a:endParaRPr lang="en-US"/>
          </a:p>
        </p:txBody>
      </p:sp>
      <p:sp>
        <p:nvSpPr>
          <p:cNvPr id="6" name="TextBox 1"/>
          <p:cNvSpPr/>
          <p:nvPr/>
        </p:nvSpPr>
        <p:spPr>
          <a:xfrm>
            <a:off x="315359" y="366840"/>
            <a:ext cx="534521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Introduction</a:t>
            </a:r>
            <a:endParaRPr lang="en-US" sz="6000">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722" y="3255818"/>
            <a:ext cx="3256816" cy="60874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8779" y="1824869"/>
            <a:ext cx="9653875" cy="5879640"/>
          </a:xfrm>
          <a:prstGeom prst="rect">
            <a:avLst/>
          </a:pr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
        <p:nvSpPr>
          <p:cNvPr id="8" name="TextBox 7">
            <a:extLst>
              <a:ext uri="{FF2B5EF4-FFF2-40B4-BE49-F238E27FC236}">
                <a16:creationId xmlns:a16="http://schemas.microsoft.com/office/drawing/2014/main" id="{DFC996ED-3786-9ADA-273A-3B9AB1D37490}"/>
              </a:ext>
            </a:extLst>
          </p:cNvPr>
          <p:cNvSpPr txBox="1"/>
          <p:nvPr/>
        </p:nvSpPr>
        <p:spPr>
          <a:xfrm>
            <a:off x="623451" y="1189034"/>
            <a:ext cx="6396102" cy="967957"/>
          </a:xfrm>
          <a:prstGeom prst="rect">
            <a:avLst/>
          </a:prstGeom>
          <a:noFill/>
        </p:spPr>
        <p:txBody>
          <a:bodyPr wrap="square" lIns="91440" tIns="45720" rIns="91440" bIns="45720" rtlCol="0" anchor="t">
            <a:spAutoFit/>
          </a:bodyPr>
          <a:lstStyle/>
          <a:p>
            <a:pPr>
              <a:lnSpc>
                <a:spcPct val="150000"/>
              </a:lnSpc>
            </a:pPr>
            <a:r>
              <a:rPr lang="en-US" sz="2000">
                <a:solidFill>
                  <a:schemeClr val="bg1">
                    <a:lumMod val="65000"/>
                  </a:schemeClr>
                </a:solidFill>
                <a:ea typeface="+mn-lt"/>
                <a:cs typeface="+mn-lt"/>
              </a:rPr>
              <a:t>Also It delivers immediate predictions of fetal health risks with guidance for consulting a specialist.</a:t>
            </a:r>
            <a:endParaRPr lang="en-US">
              <a:solidFill>
                <a:schemeClr val="bg1">
                  <a:lumMod val="65000"/>
                </a:schemeClr>
              </a:solidFill>
              <a:ea typeface="+mn-lt"/>
              <a:cs typeface="+mn-lt"/>
            </a:endParaRPr>
          </a:p>
        </p:txBody>
      </p:sp>
    </p:spTree>
    <p:extLst>
      <p:ext uri="{BB962C8B-B14F-4D97-AF65-F5344CB8AC3E}">
        <p14:creationId xmlns:p14="http://schemas.microsoft.com/office/powerpoint/2010/main" val="4172163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939E-41FD-08C6-1C69-FFA23BFADC18}"/>
            </a:ext>
          </a:extLst>
        </p:cNvPr>
        <p:cNvGrpSpPr/>
        <p:nvPr/>
      </p:nvGrpSpPr>
      <p:grpSpPr>
        <a:xfrm>
          <a:off x="0" y="0"/>
          <a:ext cx="0" cy="0"/>
          <a:chOff x="0" y="0"/>
          <a:chExt cx="0" cy="0"/>
        </a:xfrm>
      </p:grpSpPr>
      <p:pic>
        <p:nvPicPr>
          <p:cNvPr id="5" name="Picture 4" descr="A screenshot of a phone&#10;&#10;AI-generated content may be incorrect.">
            <a:extLst>
              <a:ext uri="{FF2B5EF4-FFF2-40B4-BE49-F238E27FC236}">
                <a16:creationId xmlns:a16="http://schemas.microsoft.com/office/drawing/2014/main" id="{C0C82775-7E93-BA98-29ED-0B05FD21B3BD}"/>
              </a:ext>
            </a:extLst>
          </p:cNvPr>
          <p:cNvPicPr>
            <a:picLocks noChangeAspect="1"/>
          </p:cNvPicPr>
          <p:nvPr/>
        </p:nvPicPr>
        <p:blipFill>
          <a:blip r:embed="rId2"/>
          <a:stretch>
            <a:fillRect/>
          </a:stretch>
        </p:blipFill>
        <p:spPr>
          <a:xfrm>
            <a:off x="2334244" y="3190751"/>
            <a:ext cx="3362202" cy="6161810"/>
          </a:xfrm>
          <a:prstGeom prst="rect">
            <a:avLst/>
          </a:prstGeom>
        </p:spPr>
      </p:pic>
      <p:pic>
        <p:nvPicPr>
          <p:cNvPr id="28" name="Picture 27">
            <a:extLst>
              <a:ext uri="{FF2B5EF4-FFF2-40B4-BE49-F238E27FC236}">
                <a16:creationId xmlns:a16="http://schemas.microsoft.com/office/drawing/2014/main" id="{B79BB2B9-3E64-FCC5-E494-5C2918641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24232"/>
            <a:ext cx="3680954" cy="6572997"/>
          </a:xfrm>
          <a:prstGeom prst="rect">
            <a:avLst/>
          </a:prstGeom>
        </p:spPr>
      </p:pic>
      <p:pic>
        <p:nvPicPr>
          <p:cNvPr id="27" name="Picture 26">
            <a:extLst>
              <a:ext uri="{FF2B5EF4-FFF2-40B4-BE49-F238E27FC236}">
                <a16:creationId xmlns:a16="http://schemas.microsoft.com/office/drawing/2014/main" id="{14A5A82F-166D-B4ED-0C75-32435F0CC6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C68AA0E4-1A95-2103-020A-AAF228E07513}"/>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28CF8B9A-42A9-2E01-13BC-F354B7D28018}"/>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pic>
        <p:nvPicPr>
          <p:cNvPr id="4" name="Picture 3" descr="A screenshot of a computer&#10;&#10;AI-generated content may be incorrect.">
            <a:extLst>
              <a:ext uri="{FF2B5EF4-FFF2-40B4-BE49-F238E27FC236}">
                <a16:creationId xmlns:a16="http://schemas.microsoft.com/office/drawing/2014/main" id="{CF8D1E72-045D-8E49-7B33-543C82606900}"/>
              </a:ext>
            </a:extLst>
          </p:cNvPr>
          <p:cNvPicPr>
            <a:picLocks noChangeAspect="1"/>
          </p:cNvPicPr>
          <p:nvPr/>
        </p:nvPicPr>
        <p:blipFill>
          <a:blip r:embed="rId5"/>
          <a:stretch>
            <a:fillRect/>
          </a:stretch>
        </p:blipFill>
        <p:spPr>
          <a:xfrm>
            <a:off x="7211476" y="1888856"/>
            <a:ext cx="10069904" cy="5485039"/>
          </a:xfrm>
          <a:prstGeom prst="rect">
            <a:avLst/>
          </a:prstGeom>
        </p:spPr>
      </p:pic>
    </p:spTree>
    <p:extLst>
      <p:ext uri="{BB962C8B-B14F-4D97-AF65-F5344CB8AC3E}">
        <p14:creationId xmlns:p14="http://schemas.microsoft.com/office/powerpoint/2010/main" val="916340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90785-6DFD-65AF-DB6A-0FE358F86AD3}"/>
            </a:ext>
          </a:extLst>
        </p:cNvPr>
        <p:cNvGrpSpPr/>
        <p:nvPr/>
      </p:nvGrpSpPr>
      <p:grpSpPr>
        <a:xfrm>
          <a:off x="0" y="0"/>
          <a:ext cx="0" cy="0"/>
          <a:chOff x="0" y="0"/>
          <a:chExt cx="0" cy="0"/>
        </a:xfrm>
      </p:grpSpPr>
      <p:pic>
        <p:nvPicPr>
          <p:cNvPr id="3" name="Picture 2" descr="A screenshot of a medical report&#10;&#10;AI-generated content may be incorrect.">
            <a:extLst>
              <a:ext uri="{FF2B5EF4-FFF2-40B4-BE49-F238E27FC236}">
                <a16:creationId xmlns:a16="http://schemas.microsoft.com/office/drawing/2014/main" id="{F860CA88-C4BA-7D32-7266-781224297136}"/>
              </a:ext>
            </a:extLst>
          </p:cNvPr>
          <p:cNvPicPr>
            <a:picLocks noChangeAspect="1"/>
          </p:cNvPicPr>
          <p:nvPr/>
        </p:nvPicPr>
        <p:blipFill>
          <a:blip r:embed="rId2"/>
          <a:stretch>
            <a:fillRect/>
          </a:stretch>
        </p:blipFill>
        <p:spPr>
          <a:xfrm>
            <a:off x="2418545" y="3240046"/>
            <a:ext cx="3252975" cy="6226505"/>
          </a:xfrm>
          <a:prstGeom prst="rect">
            <a:avLst/>
          </a:prstGeom>
        </p:spPr>
      </p:pic>
      <p:pic>
        <p:nvPicPr>
          <p:cNvPr id="28" name="Picture 27">
            <a:extLst>
              <a:ext uri="{FF2B5EF4-FFF2-40B4-BE49-F238E27FC236}">
                <a16:creationId xmlns:a16="http://schemas.microsoft.com/office/drawing/2014/main" id="{EA398436-F58A-A5CF-3252-EFA9E22E7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CDAAAAF1-6375-F41E-B6DB-9B44D0E130A7}"/>
              </a:ext>
            </a:extLst>
          </p:cNvPr>
          <p:cNvPicPr>
            <a:picLocks noChangeAspect="1"/>
          </p:cNvPicPr>
          <p:nvPr/>
        </p:nvPicPr>
        <p:blipFill>
          <a:blip r:embed="rId4"/>
          <a:stretch>
            <a:fillRect/>
          </a:stretch>
        </p:blipFill>
        <p:spPr>
          <a:xfrm>
            <a:off x="7326457" y="1722231"/>
            <a:ext cx="9869632" cy="6189395"/>
          </a:xfrm>
          <a:prstGeom prst="rect">
            <a:avLst/>
          </a:prstGeom>
        </p:spPr>
      </p:pic>
      <p:pic>
        <p:nvPicPr>
          <p:cNvPr id="27" name="Picture 26">
            <a:extLst>
              <a:ext uri="{FF2B5EF4-FFF2-40B4-BE49-F238E27FC236}">
                <a16:creationId xmlns:a16="http://schemas.microsoft.com/office/drawing/2014/main" id="{A85B33D7-DC34-0B50-A186-CE1BA2BFFD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66DD93A2-EEA9-1367-3279-F3AE87171715}"/>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534773E7-D78C-D37E-BAC6-2356283E6C2A}"/>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err="1">
                <a:solidFill>
                  <a:srgbClr val="031635"/>
                </a:solidFill>
                <a:latin typeface="Manrope SemiBold"/>
                <a:ea typeface="Noto Sans"/>
              </a:rPr>
              <a:t>Fetal</a:t>
            </a:r>
            <a:r>
              <a:rPr lang="en-GB" sz="6000">
                <a:solidFill>
                  <a:srgbClr val="031635"/>
                </a:solidFill>
                <a:latin typeface="Manrope SemiBold"/>
                <a:ea typeface="Noto Sans"/>
              </a:rPr>
              <a:t> test </a:t>
            </a:r>
            <a:r>
              <a:rPr lang="en-GB" sz="6000">
                <a:solidFill>
                  <a:srgbClr val="36D17B"/>
                </a:solidFill>
                <a:latin typeface="Manrope SemiBold"/>
                <a:ea typeface="Noto Sans"/>
              </a:rPr>
              <a:t>Page(cont.)</a:t>
            </a:r>
            <a:endParaRPr lang="en-US" sz="6000" b="0" u="none" strike="noStrike">
              <a:solidFill>
                <a:srgbClr val="000000"/>
              </a:solidFill>
              <a:uFillTx/>
              <a:latin typeface="Arial"/>
            </a:endParaRPr>
          </a:p>
        </p:txBody>
      </p:sp>
    </p:spTree>
    <p:extLst>
      <p:ext uri="{BB962C8B-B14F-4D97-AF65-F5344CB8AC3E}">
        <p14:creationId xmlns:p14="http://schemas.microsoft.com/office/powerpoint/2010/main" val="3686648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edical survey">
            <a:extLst>
              <a:ext uri="{FF2B5EF4-FFF2-40B4-BE49-F238E27FC236}">
                <a16:creationId xmlns:a16="http://schemas.microsoft.com/office/drawing/2014/main" id="{BAE8FA1D-1A7B-E001-AF82-7B579248185B}"/>
              </a:ext>
            </a:extLst>
          </p:cNvPr>
          <p:cNvPicPr>
            <a:picLocks noChangeAspect="1"/>
          </p:cNvPicPr>
          <p:nvPr/>
        </p:nvPicPr>
        <p:blipFill>
          <a:blip r:embed="rId2"/>
          <a:stretch>
            <a:fillRect/>
          </a:stretch>
        </p:blipFill>
        <p:spPr>
          <a:xfrm>
            <a:off x="7241801" y="1775852"/>
            <a:ext cx="10043834" cy="5471272"/>
          </a:xfrm>
          <a:prstGeom prst="rect">
            <a:avLst/>
          </a:prstGeom>
        </p:spPr>
      </p:pic>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Liver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93FAD3C1-F33D-FD8E-92CA-7AB56AD9597D}"/>
              </a:ext>
            </a:extLst>
          </p:cNvPr>
          <p:cNvSpPr txBox="1"/>
          <p:nvPr/>
        </p:nvSpPr>
        <p:spPr>
          <a:xfrm>
            <a:off x="623451" y="1189034"/>
            <a:ext cx="6396102" cy="707886"/>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allows users to input biomarkers (e.g., liver enzyme levels) for analysis by AI models like Random Forest. </a:t>
            </a:r>
          </a:p>
        </p:txBody>
      </p:sp>
    </p:spTree>
    <p:extLst>
      <p:ext uri="{BB962C8B-B14F-4D97-AF65-F5344CB8AC3E}">
        <p14:creationId xmlns:p14="http://schemas.microsoft.com/office/powerpoint/2010/main" val="746379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11EB7-C808-FBFB-12D3-5883B18E1276}"/>
            </a:ext>
          </a:extLst>
        </p:cNvPr>
        <p:cNvGrpSpPr/>
        <p:nvPr/>
      </p:nvGrpSpPr>
      <p:grpSpPr>
        <a:xfrm>
          <a:off x="0" y="0"/>
          <a:ext cx="0" cy="0"/>
          <a:chOff x="0" y="0"/>
          <a:chExt cx="0" cy="0"/>
        </a:xfrm>
      </p:grpSpPr>
      <p:pic>
        <p:nvPicPr>
          <p:cNvPr id="8" name="Picture 7" descr="A screenshot of a medical test results&#10;&#10;AI-generated content may be incorrect.">
            <a:extLst>
              <a:ext uri="{FF2B5EF4-FFF2-40B4-BE49-F238E27FC236}">
                <a16:creationId xmlns:a16="http://schemas.microsoft.com/office/drawing/2014/main" id="{01D02B9A-ECA2-C5DC-150F-AB4BAB263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335" y="3230881"/>
            <a:ext cx="3317589" cy="6104300"/>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094AAE59-0B55-98A5-040C-A3F45EFAD3A6}"/>
              </a:ext>
            </a:extLst>
          </p:cNvPr>
          <p:cNvPicPr>
            <a:picLocks noChangeAspect="1"/>
          </p:cNvPicPr>
          <p:nvPr/>
        </p:nvPicPr>
        <p:blipFill>
          <a:blip r:embed="rId3">
            <a:extLst>
              <a:ext uri="{28A0092B-C50C-407E-A947-70E740481C1C}">
                <a14:useLocalDpi xmlns:a14="http://schemas.microsoft.com/office/drawing/2010/main" val="0"/>
              </a:ext>
            </a:extLst>
          </a:blip>
          <a:srcRect b="14438"/>
          <a:stretch>
            <a:fillRect/>
          </a:stretch>
        </p:blipFill>
        <p:spPr>
          <a:xfrm>
            <a:off x="7412066" y="1829254"/>
            <a:ext cx="9684443" cy="5973626"/>
          </a:xfrm>
          <a:custGeom>
            <a:avLst/>
            <a:gdLst>
              <a:gd name="connsiteX0" fmla="*/ 0 w 9684443"/>
              <a:gd name="connsiteY0" fmla="*/ 0 h 5973626"/>
              <a:gd name="connsiteX1" fmla="*/ 9684443 w 9684443"/>
              <a:gd name="connsiteY1" fmla="*/ 0 h 5973626"/>
              <a:gd name="connsiteX2" fmla="*/ 9684443 w 9684443"/>
              <a:gd name="connsiteY2" fmla="*/ 5973626 h 5973626"/>
              <a:gd name="connsiteX3" fmla="*/ 0 w 9684443"/>
              <a:gd name="connsiteY3" fmla="*/ 5973626 h 5973626"/>
            </a:gdLst>
            <a:ahLst/>
            <a:cxnLst>
              <a:cxn ang="0">
                <a:pos x="connsiteX0" y="connsiteY0"/>
              </a:cxn>
              <a:cxn ang="0">
                <a:pos x="connsiteX1" y="connsiteY1"/>
              </a:cxn>
              <a:cxn ang="0">
                <a:pos x="connsiteX2" y="connsiteY2"/>
              </a:cxn>
              <a:cxn ang="0">
                <a:pos x="connsiteX3" y="connsiteY3"/>
              </a:cxn>
            </a:cxnLst>
            <a:rect l="l" t="t" r="r" b="b"/>
            <a:pathLst>
              <a:path w="9684443" h="5973626">
                <a:moveTo>
                  <a:pt x="0" y="0"/>
                </a:moveTo>
                <a:lnTo>
                  <a:pt x="9684443" y="0"/>
                </a:lnTo>
                <a:lnTo>
                  <a:pt x="9684443" y="5973626"/>
                </a:lnTo>
                <a:lnTo>
                  <a:pt x="0" y="5973626"/>
                </a:lnTo>
                <a:close/>
              </a:path>
            </a:pathLst>
          </a:custGeom>
        </p:spPr>
      </p:pic>
      <p:pic>
        <p:nvPicPr>
          <p:cNvPr id="28" name="Picture 27">
            <a:extLst>
              <a:ext uri="{FF2B5EF4-FFF2-40B4-BE49-F238E27FC236}">
                <a16:creationId xmlns:a16="http://schemas.microsoft.com/office/drawing/2014/main" id="{35A9ABA3-256E-513A-5E2B-BA367CE128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D19D3F1A-6192-F786-5F45-84528FCF77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7E26C77A-6E3C-DFAE-9605-0095C977C634}"/>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FBCEEFC5-C37B-4758-16FB-5E4DB04B762D}"/>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Liver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5E1BD949-EE3F-A612-E3FF-AB7BE661E1F9}"/>
              </a:ext>
            </a:extLst>
          </p:cNvPr>
          <p:cNvSpPr txBox="1"/>
          <p:nvPr/>
        </p:nvSpPr>
        <p:spPr>
          <a:xfrm>
            <a:off x="623451" y="1189034"/>
            <a:ext cx="6396102" cy="1015663"/>
          </a:xfrm>
          <a:prstGeom prst="rect">
            <a:avLst/>
          </a:prstGeom>
          <a:noFill/>
        </p:spPr>
        <p:txBody>
          <a:bodyPr wrap="square" lIns="91440" tIns="45720" rIns="91440" bIns="45720" rtlCol="0" anchor="t">
            <a:spAutoFit/>
          </a:bodyPr>
          <a:lstStyle/>
          <a:p>
            <a:r>
              <a:rPr lang="en-US" sz="2000">
                <a:solidFill>
                  <a:schemeClr val="bg1">
                    <a:lumMod val="65000"/>
                  </a:schemeClr>
                </a:solidFill>
                <a:ea typeface="+mn-lt"/>
                <a:cs typeface="+mn-lt"/>
              </a:rPr>
              <a:t>It provides instant predictions of liver disease risk with recommendations for medical follow-up.</a:t>
            </a:r>
          </a:p>
          <a:p>
            <a:endParaRPr lang="en-US" sz="2000">
              <a:solidFill>
                <a:schemeClr val="bg1">
                  <a:lumMod val="65000"/>
                </a:schemeClr>
              </a:solidFill>
              <a:ea typeface="+mn-lt"/>
              <a:cs typeface="+mn-lt"/>
            </a:endParaRPr>
          </a:p>
        </p:txBody>
      </p:sp>
    </p:spTree>
    <p:extLst>
      <p:ext uri="{BB962C8B-B14F-4D97-AF65-F5344CB8AC3E}">
        <p14:creationId xmlns:p14="http://schemas.microsoft.com/office/powerpoint/2010/main" val="143322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F9EA2-55A1-2F80-33E4-69D10C4DBD23}"/>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8738E0C1-F102-257E-B48E-8FBB3D128EB9}"/>
              </a:ext>
            </a:extLst>
          </p:cNvPr>
          <p:cNvPicPr>
            <a:picLocks noChangeAspect="1"/>
          </p:cNvPicPr>
          <p:nvPr/>
        </p:nvPicPr>
        <p:blipFill>
          <a:blip r:embed="rId2"/>
          <a:stretch>
            <a:fillRect/>
          </a:stretch>
        </p:blipFill>
        <p:spPr>
          <a:xfrm>
            <a:off x="7338172" y="1807790"/>
            <a:ext cx="9851092" cy="5770470"/>
          </a:xfrm>
          <a:prstGeom prst="rect">
            <a:avLst/>
          </a:prstGeom>
        </p:spPr>
      </p:pic>
      <p:pic>
        <p:nvPicPr>
          <p:cNvPr id="28" name="Picture 27">
            <a:extLst>
              <a:ext uri="{FF2B5EF4-FFF2-40B4-BE49-F238E27FC236}">
                <a16:creationId xmlns:a16="http://schemas.microsoft.com/office/drawing/2014/main" id="{3FF19953-FCC4-B73B-701A-D7D25B457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pic>
        <p:nvPicPr>
          <p:cNvPr id="27" name="Picture 26">
            <a:extLst>
              <a:ext uri="{FF2B5EF4-FFF2-40B4-BE49-F238E27FC236}">
                <a16:creationId xmlns:a16="http://schemas.microsoft.com/office/drawing/2014/main" id="{4E619C0C-54F6-EFCE-8DB1-4CF5D12FBD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17" name="TextBox 16">
            <a:extLst>
              <a:ext uri="{FF2B5EF4-FFF2-40B4-BE49-F238E27FC236}">
                <a16:creationId xmlns:a16="http://schemas.microsoft.com/office/drawing/2014/main" id="{977E0E13-34AB-0A98-ED19-29A3933C0F3F}"/>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sp>
        <p:nvSpPr>
          <p:cNvPr id="7" name="TextBox 42">
            <a:extLst>
              <a:ext uri="{FF2B5EF4-FFF2-40B4-BE49-F238E27FC236}">
                <a16:creationId xmlns:a16="http://schemas.microsoft.com/office/drawing/2014/main" id="{08C7EC81-887A-D69C-C6B7-C6BD15D9F536}"/>
              </a:ext>
            </a:extLst>
          </p:cNvPr>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Liver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pic>
        <p:nvPicPr>
          <p:cNvPr id="5" name="Picture 4" descr="A screenshot of a medical test results&#10;&#10;AI-generated content may be incorrect.">
            <a:extLst>
              <a:ext uri="{FF2B5EF4-FFF2-40B4-BE49-F238E27FC236}">
                <a16:creationId xmlns:a16="http://schemas.microsoft.com/office/drawing/2014/main" id="{28306357-50C7-41A7-83F9-14116C40DAC3}"/>
              </a:ext>
            </a:extLst>
          </p:cNvPr>
          <p:cNvPicPr>
            <a:picLocks noChangeAspect="1"/>
          </p:cNvPicPr>
          <p:nvPr/>
        </p:nvPicPr>
        <p:blipFill>
          <a:blip r:embed="rId5"/>
          <a:stretch>
            <a:fillRect/>
          </a:stretch>
        </p:blipFill>
        <p:spPr>
          <a:xfrm>
            <a:off x="2444283" y="3258391"/>
            <a:ext cx="3179670" cy="6136901"/>
          </a:xfrm>
          <a:prstGeom prst="rect">
            <a:avLst/>
          </a:prstGeom>
        </p:spPr>
      </p:pic>
    </p:spTree>
    <p:extLst>
      <p:ext uri="{BB962C8B-B14F-4D97-AF65-F5344CB8AC3E}">
        <p14:creationId xmlns:p14="http://schemas.microsoft.com/office/powerpoint/2010/main" val="207236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275" y="3252487"/>
            <a:ext cx="3225709" cy="609082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1852" r="9332"/>
          <a:stretch>
            <a:fillRect/>
          </a:stretch>
        </p:blipFill>
        <p:spPr>
          <a:xfrm>
            <a:off x="7254240" y="1839473"/>
            <a:ext cx="10014484" cy="5486400"/>
          </a:xfrm>
          <a:custGeom>
            <a:avLst/>
            <a:gdLst>
              <a:gd name="connsiteX0" fmla="*/ 0 w 10014484"/>
              <a:gd name="connsiteY0" fmla="*/ 0 h 5486400"/>
              <a:gd name="connsiteX1" fmla="*/ 10014484 w 10014484"/>
              <a:gd name="connsiteY1" fmla="*/ 0 h 5486400"/>
              <a:gd name="connsiteX2" fmla="*/ 10014484 w 10014484"/>
              <a:gd name="connsiteY2" fmla="*/ 5486400 h 5486400"/>
              <a:gd name="connsiteX3" fmla="*/ 0 w 10014484"/>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10014484" h="5486400">
                <a:moveTo>
                  <a:pt x="0" y="0"/>
                </a:moveTo>
                <a:lnTo>
                  <a:pt x="10014484" y="0"/>
                </a:lnTo>
                <a:lnTo>
                  <a:pt x="10014484" y="5486400"/>
                </a:lnTo>
                <a:lnTo>
                  <a:pt x="0" y="5486400"/>
                </a:lnTo>
                <a:close/>
              </a:path>
            </a:pathLst>
          </a:custGeom>
        </p:spPr>
      </p:pic>
      <p:pic>
        <p:nvPicPr>
          <p:cNvPr id="28" name="Picture 27">
            <a:extLst>
              <a:ext uri="{FF2B5EF4-FFF2-40B4-BE49-F238E27FC236}">
                <a16:creationId xmlns:a16="http://schemas.microsoft.com/office/drawing/2014/main" id="{E2ED6AB0-C71F-5846-A666-A861A70E1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653" y="3068764"/>
            <a:ext cx="3680954" cy="6528465"/>
          </a:xfrm>
          <a:prstGeom prst="rect">
            <a:avLst/>
          </a:prstGeom>
        </p:spPr>
      </p:pic>
      <p:sp>
        <p:nvSpPr>
          <p:cNvPr id="17" name="TextBox 16">
            <a:extLst>
              <a:ext uri="{FF2B5EF4-FFF2-40B4-BE49-F238E27FC236}">
                <a16:creationId xmlns:a16="http://schemas.microsoft.com/office/drawing/2014/main" id="{28C7362D-CFDB-41BA-89A5-0980ED71E04A}"/>
              </a:ext>
            </a:extLst>
          </p:cNvPr>
          <p:cNvSpPr txBox="1"/>
          <p:nvPr/>
        </p:nvSpPr>
        <p:spPr>
          <a:xfrm>
            <a:off x="16857327" y="9343314"/>
            <a:ext cx="822792" cy="507831"/>
          </a:xfrm>
          <a:prstGeom prst="rect">
            <a:avLst/>
          </a:prstGeom>
          <a:noFill/>
        </p:spPr>
        <p:txBody>
          <a:bodyPr wrap="square" rtlCol="0" anchor="ctr">
            <a:spAutoFit/>
          </a:bodyPr>
          <a:lstStyle/>
          <a:p>
            <a:pPr algn="r"/>
            <a:r>
              <a:rPr lang="en-US" sz="2700" b="1">
                <a:solidFill>
                  <a:schemeClr val="bg1"/>
                </a:solidFill>
                <a:latin typeface="Poppins" panose="00000500000000000000" pitchFamily="2" charset="0"/>
                <a:ea typeface="Open Sans" panose="020B0606030504020204" pitchFamily="34" charset="0"/>
                <a:cs typeface="Poppins" panose="00000500000000000000" pitchFamily="2" charset="0"/>
              </a:rPr>
              <a:t>01</a:t>
            </a:r>
          </a:p>
        </p:txBody>
      </p:sp>
      <p:pic>
        <p:nvPicPr>
          <p:cNvPr id="27" name="Picture 26">
            <a:extLst>
              <a:ext uri="{FF2B5EF4-FFF2-40B4-BE49-F238E27FC236}">
                <a16:creationId xmlns:a16="http://schemas.microsoft.com/office/drawing/2014/main" id="{05A314F5-EF11-2282-556E-7D224DA947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6832011" y="1278099"/>
            <a:ext cx="10848108" cy="9008901"/>
          </a:xfrm>
          <a:prstGeom prst="rect">
            <a:avLst/>
          </a:prstGeom>
        </p:spPr>
      </p:pic>
      <p:sp>
        <p:nvSpPr>
          <p:cNvPr id="7" name="TextBox 42"/>
          <p:cNvSpPr/>
          <p:nvPr/>
        </p:nvSpPr>
        <p:spPr>
          <a:xfrm>
            <a:off x="228600" y="138240"/>
            <a:ext cx="14400360" cy="101420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6000">
                <a:solidFill>
                  <a:srgbClr val="031635"/>
                </a:solidFill>
                <a:latin typeface="Manrope SemiBold"/>
                <a:ea typeface="Noto Sans"/>
              </a:rPr>
              <a:t>Malaria test </a:t>
            </a:r>
            <a:r>
              <a:rPr lang="en-GB" sz="6000">
                <a:solidFill>
                  <a:srgbClr val="36D17B"/>
                </a:solidFill>
                <a:latin typeface="Manrope SemiBold"/>
                <a:ea typeface="Noto Sans"/>
              </a:rPr>
              <a:t>Page</a:t>
            </a:r>
            <a:endParaRPr lang="en-US" sz="6000" b="0" u="none" strike="noStrike">
              <a:solidFill>
                <a:srgbClr val="000000"/>
              </a:solidFill>
              <a:uFillTx/>
              <a:latin typeface="Arial"/>
            </a:endParaRPr>
          </a:p>
        </p:txBody>
      </p:sp>
      <p:sp>
        <p:nvSpPr>
          <p:cNvPr id="6" name="TextBox 5">
            <a:extLst>
              <a:ext uri="{FF2B5EF4-FFF2-40B4-BE49-F238E27FC236}">
                <a16:creationId xmlns:a16="http://schemas.microsoft.com/office/drawing/2014/main" id="{6A8C4CC0-0CFD-2549-90BD-1CF28AC69D3C}"/>
              </a:ext>
            </a:extLst>
          </p:cNvPr>
          <p:cNvSpPr txBox="1"/>
          <p:nvPr/>
        </p:nvSpPr>
        <p:spPr>
          <a:xfrm>
            <a:off x="607881" y="1115080"/>
            <a:ext cx="6396102" cy="1891287"/>
          </a:xfrm>
          <a:prstGeom prst="rect">
            <a:avLst/>
          </a:prstGeom>
          <a:noFill/>
        </p:spPr>
        <p:txBody>
          <a:bodyPr wrap="square" lIns="91440" tIns="45720" rIns="91440" bIns="45720" rtlCol="0" anchor="t">
            <a:spAutoFit/>
          </a:bodyPr>
          <a:lstStyle/>
          <a:p>
            <a:pPr>
              <a:lnSpc>
                <a:spcPct val="150000"/>
              </a:lnSpc>
            </a:pPr>
            <a:r>
              <a:rPr lang="en-US" sz="2000" dirty="0">
                <a:solidFill>
                  <a:schemeClr val="bg1">
                    <a:lumMod val="65000"/>
                  </a:schemeClr>
                </a:solidFill>
                <a:ea typeface="+mn-lt"/>
                <a:cs typeface="+mn-lt"/>
              </a:rPr>
              <a:t>enables users to upload blood smear images or input symptoms for analysis by AI models like YOLO and </a:t>
            </a:r>
            <a:r>
              <a:rPr lang="en-US" sz="2000" dirty="0" err="1">
                <a:solidFill>
                  <a:schemeClr val="bg1">
                    <a:lumMod val="65000"/>
                  </a:schemeClr>
                </a:solidFill>
                <a:ea typeface="+mn-lt"/>
                <a:cs typeface="+mn-lt"/>
              </a:rPr>
              <a:t>FastAI</a:t>
            </a:r>
            <a:r>
              <a:rPr lang="en-US" sz="2000" dirty="0">
                <a:solidFill>
                  <a:schemeClr val="bg1">
                    <a:lumMod val="65000"/>
                  </a:schemeClr>
                </a:solidFill>
                <a:ea typeface="+mn-lt"/>
                <a:cs typeface="+mn-lt"/>
              </a:rPr>
              <a:t>. It delivers immediate malaria detection results with confidence scores and specialist consultation guidance.</a:t>
            </a:r>
            <a:endParaRPr lang="en-US" dirty="0">
              <a:solidFill>
                <a:schemeClr val="bg1">
                  <a:lumMod val="65000"/>
                </a:schemeClr>
              </a:solidFill>
              <a:ea typeface="+mn-lt"/>
              <a:cs typeface="+mn-lt"/>
            </a:endParaRPr>
          </a:p>
        </p:txBody>
      </p:sp>
    </p:spTree>
    <p:extLst>
      <p:ext uri="{BB962C8B-B14F-4D97-AF65-F5344CB8AC3E}">
        <p14:creationId xmlns:p14="http://schemas.microsoft.com/office/powerpoint/2010/main" val="1660371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Research </a:t>
            </a:r>
            <a:r>
              <a:rPr lang="en-GB" sz="6000">
                <a:solidFill>
                  <a:srgbClr val="36D17B"/>
                </a:solidFill>
                <a:latin typeface="Manrope SemiBold"/>
                <a:ea typeface="Noto Sans"/>
              </a:rPr>
              <a:t>Objectives</a:t>
            </a:r>
            <a:endParaRPr lang="en-US" sz="6000">
              <a:solidFill>
                <a:srgbClr val="000000"/>
              </a:solidFill>
              <a:latin typeface="Arial"/>
            </a:endParaRPr>
          </a:p>
        </p:txBody>
      </p:sp>
      <p:sp>
        <p:nvSpPr>
          <p:cNvPr id="9" name="TextBox 8"/>
          <p:cNvSpPr txBox="1"/>
          <p:nvPr/>
        </p:nvSpPr>
        <p:spPr>
          <a:xfrm>
            <a:off x="915540" y="1520249"/>
            <a:ext cx="16621200" cy="8229600"/>
          </a:xfrm>
          <a:prstGeom prst="rect">
            <a:avLst/>
          </a:prstGeom>
          <a:noFill/>
          <a:ln w="0">
            <a:noFill/>
          </a:ln>
        </p:spPr>
        <p:txBody>
          <a:bodyPr lIns="90000" tIns="45000" rIns="90000" bIns="45000" anchor="t">
            <a:noAutofit/>
          </a:bodyPr>
          <a:lstStyle/>
          <a:p>
            <a:pPr marL="514350" indent="-514350">
              <a:spcBef>
                <a:spcPts val="1800"/>
              </a:spcBef>
              <a:spcAft>
                <a:spcPts val="1800"/>
              </a:spcAft>
              <a:buFont typeface="+mj-lt"/>
              <a:buAutoNum type="arabicPeriod"/>
            </a:pPr>
            <a:r>
              <a:rPr lang="en-US" sz="3200" b="1">
                <a:solidFill>
                  <a:srgbClr val="031635"/>
                </a:solidFill>
                <a:latin typeface="Mulish"/>
                <a:ea typeface="Noto Sans"/>
              </a:rPr>
              <a:t>To develop an intelligent, web-based healthcare platform </a:t>
            </a:r>
            <a:r>
              <a:rPr lang="en-US" sz="3200">
                <a:solidFill>
                  <a:srgbClr val="000000"/>
                </a:solidFill>
                <a:latin typeface="Mulish"/>
                <a:ea typeface="Noto Sans"/>
              </a:rPr>
              <a:t>that integrates AI and external medical APIs to assist users in performing preliminary disease diagnosis and accessing health education.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analyze user-inputted symptoms </a:t>
            </a:r>
            <a:r>
              <a:rPr lang="en-US" sz="3200">
                <a:solidFill>
                  <a:srgbClr val="000000"/>
                </a:solidFill>
                <a:latin typeface="Mulish"/>
                <a:ea typeface="Noto Sans"/>
              </a:rPr>
              <a:t>and predict potential diseases using both external APIs (e.g., </a:t>
            </a:r>
            <a:r>
              <a:rPr lang="en-US" sz="3200" err="1">
                <a:solidFill>
                  <a:srgbClr val="000000"/>
                </a:solidFill>
                <a:latin typeface="Mulish"/>
                <a:ea typeface="Noto Sans"/>
              </a:rPr>
              <a:t>Priaid</a:t>
            </a:r>
            <a:r>
              <a:rPr lang="en-US" sz="3200">
                <a:solidFill>
                  <a:srgbClr val="000000"/>
                </a:solidFill>
                <a:latin typeface="Mulish"/>
                <a:ea typeface="Noto Sans"/>
              </a:rPr>
              <a:t>) and internally developed machine learning models.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design and implement a machine learning-based disease classification model </a:t>
            </a:r>
            <a:r>
              <a:rPr lang="en-US" sz="3200">
                <a:solidFill>
                  <a:srgbClr val="000000"/>
                </a:solidFill>
                <a:latin typeface="Mulish"/>
                <a:ea typeface="Noto Sans"/>
              </a:rPr>
              <a:t>capable of accurately predicting conditions such as diabetes, heart disease, liver disease, malaria, and fetal health issues.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link symptoms with relevant medical specialties </a:t>
            </a:r>
            <a:r>
              <a:rPr lang="en-US" sz="3200">
                <a:solidFill>
                  <a:srgbClr val="000000"/>
                </a:solidFill>
                <a:latin typeface="Mulish"/>
                <a:ea typeface="Noto Sans"/>
              </a:rPr>
              <a:t>in order to guide users toward appropriate specialist consultations. </a:t>
            </a:r>
          </a:p>
          <a:p>
            <a:pPr marL="514350" indent="-514350">
              <a:spcBef>
                <a:spcPts val="1800"/>
              </a:spcBef>
              <a:spcAft>
                <a:spcPts val="1800"/>
              </a:spcAft>
              <a:buFont typeface="+mj-lt"/>
              <a:buAutoNum type="arabicPeriod"/>
            </a:pPr>
            <a:r>
              <a:rPr lang="en-US" sz="3200" b="1">
                <a:solidFill>
                  <a:srgbClr val="031635"/>
                </a:solidFill>
                <a:latin typeface="Mulish"/>
                <a:ea typeface="Noto Sans"/>
              </a:rPr>
              <a:t>To provide users with comprehensive information about potential diseases</a:t>
            </a:r>
            <a:r>
              <a:rPr lang="en-US" sz="3200">
                <a:solidFill>
                  <a:srgbClr val="000000"/>
                </a:solidFill>
                <a:latin typeface="Mulish"/>
                <a:ea typeface="Noto Sans"/>
              </a:rPr>
              <a:t>, enhancing health knowledge and supporting informed decision-making.</a:t>
            </a:r>
            <a:endParaRPr lang="en-US" sz="3200" b="0" u="none" strike="noStrike">
              <a:solidFill>
                <a:srgbClr val="000000"/>
              </a:solidFill>
              <a:uFillTx/>
              <a:latin typeface="Mulish"/>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dirty="0">
                <a:solidFill>
                  <a:srgbClr val="031635"/>
                </a:solidFill>
                <a:latin typeface="Manrope SemiBold"/>
                <a:ea typeface="Noto Sans"/>
              </a:rPr>
              <a:t>Research </a:t>
            </a:r>
            <a:r>
              <a:rPr lang="en-GB" sz="6000" dirty="0">
                <a:solidFill>
                  <a:srgbClr val="36D17B"/>
                </a:solidFill>
                <a:latin typeface="Manrope SemiBold"/>
                <a:ea typeface="Noto Sans"/>
              </a:rPr>
              <a:t>Objectives</a:t>
            </a:r>
            <a:endParaRPr lang="en-US" sz="6000" dirty="0">
              <a:solidFill>
                <a:srgbClr val="000000"/>
              </a:solidFill>
              <a:latin typeface="Arial"/>
            </a:endParaRPr>
          </a:p>
        </p:txBody>
      </p:sp>
      <p:sp>
        <p:nvSpPr>
          <p:cNvPr id="9" name="TextBox 8"/>
          <p:cNvSpPr txBox="1"/>
          <p:nvPr/>
        </p:nvSpPr>
        <p:spPr>
          <a:xfrm>
            <a:off x="915540" y="1520249"/>
            <a:ext cx="16621200" cy="8229600"/>
          </a:xfrm>
          <a:prstGeom prst="rect">
            <a:avLst/>
          </a:prstGeom>
          <a:noFill/>
          <a:ln w="0">
            <a:noFill/>
          </a:ln>
        </p:spPr>
        <p:txBody>
          <a:bodyPr lIns="90000" tIns="45000" rIns="90000" bIns="45000" anchor="t">
            <a:noAutofit/>
          </a:bodyPr>
          <a:lstStyle/>
          <a:p>
            <a:pPr>
              <a:spcBef>
                <a:spcPts val="2400"/>
              </a:spcBef>
              <a:spcAft>
                <a:spcPts val="2400"/>
              </a:spcAft>
            </a:pPr>
            <a:r>
              <a:rPr lang="ar-EG" sz="3200" b="1" dirty="0">
                <a:solidFill>
                  <a:srgbClr val="031635"/>
                </a:solidFill>
                <a:latin typeface="Mulish"/>
                <a:ea typeface="Noto Sans"/>
              </a:rPr>
              <a:t>6</a:t>
            </a:r>
            <a:r>
              <a:rPr lang="en-US" sz="3200" b="1" dirty="0">
                <a:solidFill>
                  <a:srgbClr val="031635"/>
                </a:solidFill>
                <a:latin typeface="Mulish"/>
                <a:ea typeface="Noto Sans"/>
              </a:rPr>
              <a:t>. To implement secure user authentication and profile management features </a:t>
            </a:r>
            <a:r>
              <a:rPr lang="en-US" sz="3200" dirty="0">
                <a:solidFill>
                  <a:srgbClr val="000000"/>
                </a:solidFill>
                <a:latin typeface="Mulish"/>
                <a:ea typeface="Noto Sans"/>
              </a:rPr>
              <a:t>that support privacy, diagnosis history tracking, and personal health monitoring. </a:t>
            </a:r>
          </a:p>
          <a:p>
            <a:pPr>
              <a:spcBef>
                <a:spcPts val="2400"/>
              </a:spcBef>
              <a:spcAft>
                <a:spcPts val="2400"/>
              </a:spcAft>
            </a:pPr>
            <a:r>
              <a:rPr lang="ar-EG" sz="3200" b="1" dirty="0">
                <a:solidFill>
                  <a:srgbClr val="031635"/>
                </a:solidFill>
                <a:latin typeface="Mulish"/>
                <a:ea typeface="Noto Sans"/>
              </a:rPr>
              <a:t>7</a:t>
            </a:r>
            <a:r>
              <a:rPr lang="en-US" sz="3200" b="1" dirty="0">
                <a:solidFill>
                  <a:srgbClr val="031635"/>
                </a:solidFill>
                <a:latin typeface="Mulish"/>
                <a:ea typeface="Noto Sans"/>
              </a:rPr>
              <a:t>. To evaluate the system’s effectiveness </a:t>
            </a:r>
            <a:r>
              <a:rPr lang="en-US" sz="3200" dirty="0">
                <a:solidFill>
                  <a:srgbClr val="000000"/>
                </a:solidFill>
                <a:latin typeface="Mulish"/>
                <a:ea typeface="Noto Sans"/>
              </a:rPr>
              <a:t>in promoting early diagnosis, supporting timely medical intervention, and improving healthcare consultation behavior. </a:t>
            </a:r>
          </a:p>
          <a:p>
            <a:pPr>
              <a:spcBef>
                <a:spcPts val="2400"/>
              </a:spcBef>
              <a:spcAft>
                <a:spcPts val="2400"/>
              </a:spcAft>
            </a:pPr>
            <a:r>
              <a:rPr lang="ar-EG" sz="3200" b="1" dirty="0">
                <a:solidFill>
                  <a:srgbClr val="031635"/>
                </a:solidFill>
                <a:latin typeface="Mulish"/>
                <a:ea typeface="Noto Sans"/>
              </a:rPr>
              <a:t>8</a:t>
            </a:r>
            <a:r>
              <a:rPr lang="en-US" sz="3200" b="1" dirty="0">
                <a:solidFill>
                  <a:srgbClr val="031635"/>
                </a:solidFill>
                <a:latin typeface="Mulish"/>
                <a:ea typeface="Noto Sans"/>
              </a:rPr>
              <a:t>. To enhance user experience and usability </a:t>
            </a:r>
            <a:r>
              <a:rPr lang="en-US" sz="3200" dirty="0">
                <a:solidFill>
                  <a:srgbClr val="000000"/>
                </a:solidFill>
                <a:latin typeface="Mulish"/>
                <a:ea typeface="Noto Sans"/>
              </a:rPr>
              <a:t>through the development of a responsive, intuitive interface suitable for all user groups. </a:t>
            </a:r>
          </a:p>
          <a:p>
            <a:pPr>
              <a:spcBef>
                <a:spcPts val="2400"/>
              </a:spcBef>
              <a:spcAft>
                <a:spcPts val="2400"/>
              </a:spcAft>
            </a:pPr>
            <a:r>
              <a:rPr lang="ar-EG" sz="3200" b="1" dirty="0">
                <a:solidFill>
                  <a:srgbClr val="031635"/>
                </a:solidFill>
                <a:latin typeface="Mulish"/>
                <a:ea typeface="Noto Sans"/>
              </a:rPr>
              <a:t>9</a:t>
            </a:r>
            <a:r>
              <a:rPr lang="en-US" sz="3200" b="1" dirty="0">
                <a:solidFill>
                  <a:srgbClr val="031635"/>
                </a:solidFill>
                <a:latin typeface="Mulish"/>
                <a:ea typeface="Noto Sans"/>
              </a:rPr>
              <a:t>. To generate visual health reports and statistics </a:t>
            </a:r>
            <a:r>
              <a:rPr lang="en-US" sz="3200" dirty="0">
                <a:solidFill>
                  <a:srgbClr val="000000"/>
                </a:solidFill>
                <a:latin typeface="Mulish"/>
                <a:ea typeface="Noto Sans"/>
              </a:rPr>
              <a:t>that help users monitor personal health trends and track diagnostic outcomes over time.</a:t>
            </a:r>
            <a:endParaRPr lang="en-US" sz="3200" b="0" u="none" strike="noStrike" dirty="0">
              <a:solidFill>
                <a:srgbClr val="000000"/>
              </a:solidFill>
              <a:uFillTx/>
              <a:latin typeface="Mulish"/>
            </a:endParaRPr>
          </a:p>
        </p:txBody>
      </p:sp>
    </p:spTree>
    <p:extLst>
      <p:ext uri="{BB962C8B-B14F-4D97-AF65-F5344CB8AC3E}">
        <p14:creationId xmlns:p14="http://schemas.microsoft.com/office/powerpoint/2010/main" val="676368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Box 30"/>
          <p:cNvSpPr/>
          <p:nvPr/>
        </p:nvSpPr>
        <p:spPr>
          <a:xfrm>
            <a:off x="1535400" y="4878360"/>
            <a:ext cx="4995720" cy="100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endParaRPr lang="en-US" sz="1800" b="0" u="none" strike="noStrike">
              <a:solidFill>
                <a:srgbClr val="000000"/>
              </a:solidFill>
              <a:uFillTx/>
              <a:latin typeface="Arial"/>
            </a:endParaRPr>
          </a:p>
        </p:txBody>
      </p:sp>
      <p:sp>
        <p:nvSpPr>
          <p:cNvPr id="6"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Time </a:t>
            </a:r>
            <a:r>
              <a:rPr lang="en-GB" sz="6000">
                <a:solidFill>
                  <a:srgbClr val="36D17B"/>
                </a:solidFill>
                <a:latin typeface="Manrope SemiBold"/>
                <a:ea typeface="Noto Sans"/>
              </a:rPr>
              <a:t>Plane</a:t>
            </a:r>
            <a:endParaRPr lang="en-US" sz="6000">
              <a:solidFill>
                <a:srgbClr val="000000"/>
              </a:solidFill>
              <a:latin typeface="Aria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81049"/>
            <a:ext cx="18288000" cy="76873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8E70DC-52E3-63CF-14E7-8D68BAD5AED1}"/>
              </a:ext>
            </a:extLst>
          </p:cNvPr>
          <p:cNvGrpSpPr/>
          <p:nvPr/>
        </p:nvGrpSpPr>
        <p:grpSpPr>
          <a:xfrm>
            <a:off x="1214791" y="1551824"/>
            <a:ext cx="15542280" cy="1600561"/>
            <a:chOff x="1214791" y="1551824"/>
            <a:chExt cx="15542280" cy="1600561"/>
          </a:xfrm>
        </p:grpSpPr>
        <p:sp>
          <p:nvSpPr>
            <p:cNvPr id="236" name="Rectangle: Rounded Corners 14"/>
            <p:cNvSpPr/>
            <p:nvPr/>
          </p:nvSpPr>
          <p:spPr>
            <a:xfrm rot="10800000" flipV="1">
              <a:off x="1214791" y="1551824"/>
              <a:ext cx="15542280" cy="1600561"/>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38" name="TextBox 21"/>
            <p:cNvSpPr/>
            <p:nvPr/>
          </p:nvSpPr>
          <p:spPr>
            <a:xfrm>
              <a:off x="2192400" y="1814222"/>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solidFill>
                    <a:schemeClr val="bg1"/>
                  </a:solidFill>
                  <a:latin typeface="Manrope SemiBold"/>
                </a:rPr>
                <a:t>Difficulty in accessing reliable and timely medical consultations, especially for individuals in rural or low-resource areas.</a:t>
              </a:r>
            </a:p>
          </p:txBody>
        </p:sp>
        <p:grpSp>
          <p:nvGrpSpPr>
            <p:cNvPr id="8" name="Group 7"/>
            <p:cNvGrpSpPr/>
            <p:nvPr/>
          </p:nvGrpSpPr>
          <p:grpSpPr>
            <a:xfrm>
              <a:off x="1437011" y="2010464"/>
              <a:ext cx="683280" cy="683280"/>
              <a:chOff x="1407600" y="1720800"/>
              <a:chExt cx="683280" cy="683280"/>
            </a:xfrm>
          </p:grpSpPr>
          <p:sp>
            <p:nvSpPr>
              <p:cNvPr id="237" name="Oval 17"/>
              <p:cNvSpPr/>
              <p:nvPr/>
            </p:nvSpPr>
            <p:spPr>
              <a:xfrm>
                <a:off x="1407600" y="1720800"/>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56" name="Oval 19"/>
              <p:cNvSpPr/>
              <p:nvPr/>
            </p:nvSpPr>
            <p:spPr>
              <a:xfrm>
                <a:off x="1496520" y="1809720"/>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ID" sz="1800" b="0" u="none" strike="noStrike">
                  <a:solidFill>
                    <a:schemeClr val="lt1"/>
                  </a:solidFill>
                  <a:uFillTx/>
                  <a:latin typeface="Calibri"/>
                </a:endParaRPr>
              </a:p>
            </p:txBody>
          </p:sp>
          <p:pic>
            <p:nvPicPr>
              <p:cNvPr id="257" name="Graphic 15" descr="First aid kit with solid fill"/>
              <p:cNvPicPr/>
              <p:nvPr/>
            </p:nvPicPr>
            <p:blipFill>
              <a:blip r:embed="rId2">
                <a:extLst>
                  <a:ext uri="{96DAC541-7B7A-43D3-8B79-37D633B846F1}">
                    <asvg:svgBlip xmlns:asvg="http://schemas.microsoft.com/office/drawing/2016/SVG/main" r:embed="rId3"/>
                  </a:ext>
                </a:extLst>
              </a:blip>
              <a:stretch/>
            </p:blipFill>
            <p:spPr>
              <a:xfrm>
                <a:off x="1638720" y="1951920"/>
                <a:ext cx="221040" cy="221040"/>
              </a:xfrm>
              <a:prstGeom prst="rect">
                <a:avLst/>
              </a:prstGeom>
              <a:noFill/>
              <a:ln w="0">
                <a:noFill/>
              </a:ln>
            </p:spPr>
          </p:pic>
        </p:grpSp>
      </p:grpSp>
      <p:sp>
        <p:nvSpPr>
          <p:cNvPr id="39" name="TextBox 1"/>
          <p:cNvSpPr/>
          <p:nvPr/>
        </p:nvSpPr>
        <p:spPr>
          <a:xfrm>
            <a:off x="315359" y="366840"/>
            <a:ext cx="7207659"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 </a:t>
            </a:r>
            <a:r>
              <a:rPr lang="en-GB" sz="6000">
                <a:solidFill>
                  <a:srgbClr val="36D17B"/>
                </a:solidFill>
                <a:latin typeface="Manrope SemiBold"/>
                <a:ea typeface="Noto Sans"/>
              </a:rPr>
              <a:t>Problem </a:t>
            </a:r>
            <a:r>
              <a:rPr lang="en-GB" sz="6000">
                <a:solidFill>
                  <a:srgbClr val="031635"/>
                </a:solidFill>
                <a:latin typeface="Manrope SemiBold"/>
                <a:ea typeface="Noto Sans"/>
              </a:rPr>
              <a:t>Statement</a:t>
            </a:r>
            <a:endParaRPr lang="en-US" sz="6000">
              <a:solidFill>
                <a:srgbClr val="000000"/>
              </a:solidFill>
              <a:latin typeface="Arial"/>
            </a:endParaRPr>
          </a:p>
        </p:txBody>
      </p:sp>
      <p:grpSp>
        <p:nvGrpSpPr>
          <p:cNvPr id="4" name="Group 3">
            <a:extLst>
              <a:ext uri="{FF2B5EF4-FFF2-40B4-BE49-F238E27FC236}">
                <a16:creationId xmlns:a16="http://schemas.microsoft.com/office/drawing/2014/main" id="{89F1216E-DC81-F9CE-6C85-A1C1614F70B3}"/>
              </a:ext>
            </a:extLst>
          </p:cNvPr>
          <p:cNvGrpSpPr/>
          <p:nvPr/>
        </p:nvGrpSpPr>
        <p:grpSpPr>
          <a:xfrm>
            <a:off x="1452297" y="3586832"/>
            <a:ext cx="15070889" cy="1600563"/>
            <a:chOff x="1214791" y="3634685"/>
            <a:chExt cx="15070889" cy="1600563"/>
          </a:xfrm>
        </p:grpSpPr>
        <p:sp>
          <p:nvSpPr>
            <p:cNvPr id="40" name="Rectangle: Rounded Corners 41"/>
            <p:cNvSpPr/>
            <p:nvPr/>
          </p:nvSpPr>
          <p:spPr>
            <a:xfrm rot="10800000" flipV="1">
              <a:off x="1214791" y="3634685"/>
              <a:ext cx="14927857" cy="1600563"/>
            </a:xfrm>
            <a:prstGeom prst="roundRect">
              <a:avLst>
                <a:gd name="adj" fmla="val 14006"/>
              </a:avLst>
            </a:pr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grpSp>
          <p:nvGrpSpPr>
            <p:cNvPr id="3" name="Group 2"/>
            <p:cNvGrpSpPr/>
            <p:nvPr/>
          </p:nvGrpSpPr>
          <p:grpSpPr>
            <a:xfrm>
              <a:off x="1425829" y="4093327"/>
              <a:ext cx="705645" cy="683280"/>
              <a:chOff x="1136082" y="4790533"/>
              <a:chExt cx="683280" cy="683280"/>
            </a:xfrm>
          </p:grpSpPr>
          <p:sp>
            <p:nvSpPr>
              <p:cNvPr id="48" name="Oval 17"/>
              <p:cNvSpPr/>
              <p:nvPr/>
            </p:nvSpPr>
            <p:spPr>
              <a:xfrm>
                <a:off x="1136082" y="4790533"/>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grpSp>
            <p:nvGrpSpPr>
              <p:cNvPr id="41" name="Group 40"/>
              <p:cNvGrpSpPr/>
              <p:nvPr/>
            </p:nvGrpSpPr>
            <p:grpSpPr>
              <a:xfrm>
                <a:off x="1225362" y="4879453"/>
                <a:ext cx="504720" cy="505440"/>
                <a:chOff x="2722680" y="2972520"/>
                <a:chExt cx="504720" cy="505440"/>
              </a:xfrm>
            </p:grpSpPr>
            <p:sp>
              <p:nvSpPr>
                <p:cNvPr id="42" name="Oval 44"/>
                <p:cNvSpPr/>
                <p:nvPr/>
              </p:nvSpPr>
              <p:spPr>
                <a:xfrm>
                  <a:off x="2722680" y="2972520"/>
                  <a:ext cx="50472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43" name="Graphic 10" descr="Stethoscope with solid fill"/>
                <p:cNvPicPr/>
                <p:nvPr/>
              </p:nvPicPr>
              <p:blipFill>
                <a:blip r:embed="rId4">
                  <a:extLst>
                    <a:ext uri="{96DAC541-7B7A-43D3-8B79-37D633B846F1}">
                      <asvg:svgBlip xmlns:asvg="http://schemas.microsoft.com/office/drawing/2016/SVG/main" r:embed="rId5"/>
                    </a:ext>
                  </a:extLst>
                </a:blip>
                <a:stretch/>
              </p:blipFill>
              <p:spPr>
                <a:xfrm>
                  <a:off x="2836491" y="3114179"/>
                  <a:ext cx="273806" cy="232853"/>
                </a:xfrm>
                <a:prstGeom prst="rect">
                  <a:avLst/>
                </a:prstGeom>
                <a:noFill/>
                <a:ln w="0">
                  <a:noFill/>
                </a:ln>
              </p:spPr>
            </p:pic>
          </p:grpSp>
        </p:grpSp>
        <p:sp>
          <p:nvSpPr>
            <p:cNvPr id="51" name="TextBox 21"/>
            <p:cNvSpPr/>
            <p:nvPr/>
          </p:nvSpPr>
          <p:spPr>
            <a:xfrm>
              <a:off x="2278080" y="389708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latin typeface="Manrope SemiBold"/>
                </a:rPr>
                <a:t>Delayed diagnosis often leads to disease progression, complex treatments, and poorer health outcomes.</a:t>
              </a:r>
            </a:p>
          </p:txBody>
        </p:sp>
      </p:grpSp>
      <p:grpSp>
        <p:nvGrpSpPr>
          <p:cNvPr id="5" name="Group 4">
            <a:extLst>
              <a:ext uri="{FF2B5EF4-FFF2-40B4-BE49-F238E27FC236}">
                <a16:creationId xmlns:a16="http://schemas.microsoft.com/office/drawing/2014/main" id="{A8B86B51-A68E-5E61-FFE2-0CF2E9823449}"/>
              </a:ext>
            </a:extLst>
          </p:cNvPr>
          <p:cNvGrpSpPr/>
          <p:nvPr/>
        </p:nvGrpSpPr>
        <p:grpSpPr>
          <a:xfrm>
            <a:off x="1214791" y="5636684"/>
            <a:ext cx="15542280" cy="1631203"/>
            <a:chOff x="1214791" y="5660135"/>
            <a:chExt cx="15542280" cy="1631203"/>
          </a:xfrm>
        </p:grpSpPr>
        <p:sp>
          <p:nvSpPr>
            <p:cNvPr id="53" name="Rectangle: Rounded Corners 60"/>
            <p:cNvSpPr/>
            <p:nvPr/>
          </p:nvSpPr>
          <p:spPr>
            <a:xfrm rot="10800000" flipV="1">
              <a:off x="1214791" y="5660135"/>
              <a:ext cx="15542280" cy="1631203"/>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ID" sz="1800" b="0" u="none" strike="noStrike">
                <a:solidFill>
                  <a:schemeClr val="lt1"/>
                </a:solidFill>
                <a:uFillTx/>
                <a:latin typeface="Calibri"/>
              </a:endParaRPr>
            </a:p>
          </p:txBody>
        </p:sp>
        <p:grpSp>
          <p:nvGrpSpPr>
            <p:cNvPr id="12" name="Group 11"/>
            <p:cNvGrpSpPr/>
            <p:nvPr/>
          </p:nvGrpSpPr>
          <p:grpSpPr>
            <a:xfrm>
              <a:off x="1437011" y="6134097"/>
              <a:ext cx="683280" cy="683280"/>
              <a:chOff x="1429722" y="6118850"/>
              <a:chExt cx="683280" cy="683280"/>
            </a:xfrm>
          </p:grpSpPr>
          <p:sp>
            <p:nvSpPr>
              <p:cNvPr id="54" name="Oval 55"/>
              <p:cNvSpPr/>
              <p:nvPr/>
            </p:nvSpPr>
            <p:spPr>
              <a:xfrm>
                <a:off x="1429722" y="6118850"/>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55" name="Oval 56"/>
              <p:cNvSpPr/>
              <p:nvPr/>
            </p:nvSpPr>
            <p:spPr>
              <a:xfrm>
                <a:off x="1518642" y="6207770"/>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56" name="Graphic 11" descr="Care with solid fill"/>
              <p:cNvPicPr/>
              <p:nvPr/>
            </p:nvPicPr>
            <p:blipFill>
              <a:blip r:embed="rId6">
                <a:extLst>
                  <a:ext uri="{96DAC541-7B7A-43D3-8B79-37D633B846F1}">
                    <asvg:svgBlip xmlns:asvg="http://schemas.microsoft.com/office/drawing/2016/SVG/main" r:embed="rId7"/>
                  </a:ext>
                </a:extLst>
              </a:blip>
              <a:stretch/>
            </p:blipFill>
            <p:spPr>
              <a:xfrm>
                <a:off x="1660482" y="6349790"/>
                <a:ext cx="221760" cy="221400"/>
              </a:xfrm>
              <a:prstGeom prst="rect">
                <a:avLst/>
              </a:prstGeom>
              <a:noFill/>
              <a:ln w="0">
                <a:noFill/>
              </a:ln>
            </p:spPr>
          </p:pic>
        </p:grpSp>
        <p:sp>
          <p:nvSpPr>
            <p:cNvPr id="70" name="TextBox 21"/>
            <p:cNvSpPr/>
            <p:nvPr/>
          </p:nvSpPr>
          <p:spPr>
            <a:xfrm>
              <a:off x="2327932" y="593785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solidFill>
                    <a:schemeClr val="bg1"/>
                  </a:solidFill>
                  <a:latin typeface="Manrope SemiBold"/>
                </a:rPr>
                <a:t>Many individuals rely on inaccurate or unverified online health information, resulting in misinformed and potentially harmful decisions.</a:t>
              </a:r>
            </a:p>
          </p:txBody>
        </p:sp>
      </p:grpSp>
      <p:grpSp>
        <p:nvGrpSpPr>
          <p:cNvPr id="6" name="Group 5">
            <a:extLst>
              <a:ext uri="{FF2B5EF4-FFF2-40B4-BE49-F238E27FC236}">
                <a16:creationId xmlns:a16="http://schemas.microsoft.com/office/drawing/2014/main" id="{ACF373FB-36C5-8650-E038-928666801157}"/>
              </a:ext>
            </a:extLst>
          </p:cNvPr>
          <p:cNvGrpSpPr/>
          <p:nvPr/>
        </p:nvGrpSpPr>
        <p:grpSpPr>
          <a:xfrm>
            <a:off x="1422609" y="7716225"/>
            <a:ext cx="15135319" cy="1631204"/>
            <a:chOff x="1214792" y="7716225"/>
            <a:chExt cx="15135319" cy="1631204"/>
          </a:xfrm>
        </p:grpSpPr>
        <p:sp>
          <p:nvSpPr>
            <p:cNvPr id="60" name="Rectangle: Rounded Corners 59"/>
            <p:cNvSpPr/>
            <p:nvPr/>
          </p:nvSpPr>
          <p:spPr>
            <a:xfrm rot="10800000" flipV="1">
              <a:off x="1214792" y="7716225"/>
              <a:ext cx="14927857" cy="1631204"/>
            </a:xfrm>
            <a:prstGeom prst="roundRect">
              <a:avLst>
                <a:gd name="adj" fmla="val 14006"/>
              </a:avLst>
            </a:pr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grpSp>
          <p:nvGrpSpPr>
            <p:cNvPr id="11" name="Group 10"/>
            <p:cNvGrpSpPr/>
            <p:nvPr/>
          </p:nvGrpSpPr>
          <p:grpSpPr>
            <a:xfrm>
              <a:off x="1417031" y="8170207"/>
              <a:ext cx="723240" cy="723240"/>
              <a:chOff x="1359598" y="7940056"/>
              <a:chExt cx="723240" cy="723240"/>
            </a:xfrm>
          </p:grpSpPr>
          <p:sp>
            <p:nvSpPr>
              <p:cNvPr id="61" name="Oval 61"/>
              <p:cNvSpPr/>
              <p:nvPr/>
            </p:nvSpPr>
            <p:spPr>
              <a:xfrm>
                <a:off x="1359598" y="7940056"/>
                <a:ext cx="723240" cy="72324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62" name="Oval 62"/>
              <p:cNvSpPr/>
              <p:nvPr/>
            </p:nvSpPr>
            <p:spPr>
              <a:xfrm>
                <a:off x="1453558" y="8034016"/>
                <a:ext cx="535320" cy="53532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63" name="Graphic 12" descr="Ambulance with solid fill"/>
              <p:cNvPicPr/>
              <p:nvPr/>
            </p:nvPicPr>
            <p:blipFill>
              <a:blip r:embed="rId8">
                <a:extLst>
                  <a:ext uri="{96DAC541-7B7A-43D3-8B79-37D633B846F1}">
                    <asvg:svgBlip xmlns:asvg="http://schemas.microsoft.com/office/drawing/2016/SVG/main" r:embed="rId9"/>
                  </a:ext>
                </a:extLst>
              </a:blip>
              <a:stretch/>
            </p:blipFill>
            <p:spPr>
              <a:xfrm>
                <a:off x="1603858" y="8184316"/>
                <a:ext cx="234720" cy="234720"/>
              </a:xfrm>
              <a:prstGeom prst="rect">
                <a:avLst/>
              </a:prstGeom>
              <a:noFill/>
              <a:ln w="0">
                <a:noFill/>
              </a:ln>
            </p:spPr>
          </p:pic>
        </p:grpSp>
        <p:sp>
          <p:nvSpPr>
            <p:cNvPr id="71" name="TextBox 21"/>
            <p:cNvSpPr/>
            <p:nvPr/>
          </p:nvSpPr>
          <p:spPr>
            <a:xfrm>
              <a:off x="2342511" y="799394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lvl="0">
                <a:buClr>
                  <a:srgbClr val="000000"/>
                </a:buClr>
                <a:buSzPct val="100000"/>
              </a:pPr>
              <a:r>
                <a:rPr lang="en-US" sz="3200">
                  <a:latin typeface="Manrope SemiBold"/>
                </a:rPr>
                <a:t>Lack of simple and reliable digital tools that suit users with limited medical knowledge or health literacy.</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69D80-B0A9-0D82-F329-42ED36762113}"/>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7247CB8D-7FC2-96A9-83F9-4ADABA53AB83}"/>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AI models</a:t>
            </a:r>
            <a:endParaRPr lang="en-US">
              <a:ea typeface="+mn-lt"/>
              <a:cs typeface="+mn-lt"/>
            </a:endParaRPr>
          </a:p>
        </p:txBody>
      </p:sp>
      <p:pic>
        <p:nvPicPr>
          <p:cNvPr id="7" name="Picture 6" descr="A computer screen shot of text&#10;&#10;AI-generated content may be incorrect.">
            <a:extLst>
              <a:ext uri="{FF2B5EF4-FFF2-40B4-BE49-F238E27FC236}">
                <a16:creationId xmlns:a16="http://schemas.microsoft.com/office/drawing/2014/main" id="{EB0F3F49-BB40-A450-C212-27328B8507E2}"/>
              </a:ext>
            </a:extLst>
          </p:cNvPr>
          <p:cNvPicPr>
            <a:picLocks noChangeAspect="1"/>
          </p:cNvPicPr>
          <p:nvPr/>
        </p:nvPicPr>
        <p:blipFill>
          <a:blip r:embed="rId2"/>
          <a:stretch>
            <a:fillRect/>
          </a:stretch>
        </p:blipFill>
        <p:spPr>
          <a:xfrm>
            <a:off x="475326" y="2165729"/>
            <a:ext cx="9046334" cy="5580229"/>
          </a:xfrm>
          <a:prstGeom prst="rect">
            <a:avLst/>
          </a:prstGeom>
        </p:spPr>
      </p:pic>
      <p:pic>
        <p:nvPicPr>
          <p:cNvPr id="8" name="Picture 7" descr="A computer screen shot of text&#10;&#10;AI-generated content may be incorrect.">
            <a:extLst>
              <a:ext uri="{FF2B5EF4-FFF2-40B4-BE49-F238E27FC236}">
                <a16:creationId xmlns:a16="http://schemas.microsoft.com/office/drawing/2014/main" id="{4EF473B0-628F-DFD3-2AC4-C06352F1DEF8}"/>
              </a:ext>
            </a:extLst>
          </p:cNvPr>
          <p:cNvPicPr>
            <a:picLocks noChangeAspect="1"/>
          </p:cNvPicPr>
          <p:nvPr/>
        </p:nvPicPr>
        <p:blipFill>
          <a:blip r:embed="rId3"/>
          <a:stretch>
            <a:fillRect/>
          </a:stretch>
        </p:blipFill>
        <p:spPr>
          <a:xfrm>
            <a:off x="9663256" y="373749"/>
            <a:ext cx="8327266" cy="4592187"/>
          </a:xfrm>
          <a:prstGeom prst="rect">
            <a:avLst/>
          </a:prstGeom>
        </p:spPr>
      </p:pic>
      <p:pic>
        <p:nvPicPr>
          <p:cNvPr id="9" name="Picture 8" descr="A screen shot of a computer program&#10;&#10;AI-generated content may be incorrect.">
            <a:extLst>
              <a:ext uri="{FF2B5EF4-FFF2-40B4-BE49-F238E27FC236}">
                <a16:creationId xmlns:a16="http://schemas.microsoft.com/office/drawing/2014/main" id="{B4E5CFE5-3525-1A5B-6967-00D14EB16394}"/>
              </a:ext>
            </a:extLst>
          </p:cNvPr>
          <p:cNvPicPr>
            <a:picLocks noChangeAspect="1"/>
          </p:cNvPicPr>
          <p:nvPr/>
        </p:nvPicPr>
        <p:blipFill>
          <a:blip r:embed="rId4"/>
          <a:stretch>
            <a:fillRect/>
          </a:stretch>
        </p:blipFill>
        <p:spPr>
          <a:xfrm>
            <a:off x="9665316" y="5150892"/>
            <a:ext cx="8357264" cy="4813111"/>
          </a:xfrm>
          <a:prstGeom prst="rect">
            <a:avLst/>
          </a:prstGeom>
        </p:spPr>
      </p:pic>
    </p:spTree>
    <p:extLst>
      <p:ext uri="{BB962C8B-B14F-4D97-AF65-F5344CB8AC3E}">
        <p14:creationId xmlns:p14="http://schemas.microsoft.com/office/powerpoint/2010/main" val="1453441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FFF18-72B9-28DA-4CB8-ECC8DAA133B0}"/>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FAE79C41-B2CB-AF89-9C9E-1334C1983D9E}"/>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AI models</a:t>
            </a:r>
            <a:endParaRPr lang="en-US">
              <a:ea typeface="+mn-lt"/>
              <a:cs typeface="+mn-lt"/>
            </a:endParaRPr>
          </a:p>
        </p:txBody>
      </p:sp>
      <p:pic>
        <p:nvPicPr>
          <p:cNvPr id="2" name="Picture 1" descr="A computer screen shot of text&#10;&#10;AI-generated content may be incorrect.">
            <a:extLst>
              <a:ext uri="{FF2B5EF4-FFF2-40B4-BE49-F238E27FC236}">
                <a16:creationId xmlns:a16="http://schemas.microsoft.com/office/drawing/2014/main" id="{ED32FC24-0DFD-70E7-1E38-F36E5BCFD4FF}"/>
              </a:ext>
            </a:extLst>
          </p:cNvPr>
          <p:cNvPicPr>
            <a:picLocks noChangeAspect="1"/>
          </p:cNvPicPr>
          <p:nvPr/>
        </p:nvPicPr>
        <p:blipFill>
          <a:blip r:embed="rId2"/>
          <a:stretch>
            <a:fillRect/>
          </a:stretch>
        </p:blipFill>
        <p:spPr>
          <a:xfrm>
            <a:off x="520820" y="1709951"/>
            <a:ext cx="11974914" cy="6730620"/>
          </a:xfrm>
          <a:prstGeom prst="rect">
            <a:avLst/>
          </a:prstGeom>
        </p:spPr>
      </p:pic>
      <p:pic>
        <p:nvPicPr>
          <p:cNvPr id="3" name="Picture 2" descr="A computer screen shot of a program&#10;&#10;AI-generated content may be incorrect.">
            <a:extLst>
              <a:ext uri="{FF2B5EF4-FFF2-40B4-BE49-F238E27FC236}">
                <a16:creationId xmlns:a16="http://schemas.microsoft.com/office/drawing/2014/main" id="{599FFE10-0674-825C-F995-06966A9297EC}"/>
              </a:ext>
            </a:extLst>
          </p:cNvPr>
          <p:cNvPicPr>
            <a:picLocks noChangeAspect="1"/>
          </p:cNvPicPr>
          <p:nvPr/>
        </p:nvPicPr>
        <p:blipFill>
          <a:blip r:embed="rId3"/>
          <a:stretch>
            <a:fillRect/>
          </a:stretch>
        </p:blipFill>
        <p:spPr>
          <a:xfrm>
            <a:off x="10857290" y="5072276"/>
            <a:ext cx="6877477" cy="4475613"/>
          </a:xfrm>
          <a:prstGeom prst="rect">
            <a:avLst/>
          </a:prstGeom>
        </p:spPr>
      </p:pic>
    </p:spTree>
    <p:extLst>
      <p:ext uri="{BB962C8B-B14F-4D97-AF65-F5344CB8AC3E}">
        <p14:creationId xmlns:p14="http://schemas.microsoft.com/office/powerpoint/2010/main" val="737811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D4BEC-739F-FB57-B763-CF4162382499}"/>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36E1A998-2D1A-330D-0FF9-5B71D3A9230D}"/>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API</a:t>
            </a:r>
            <a:endParaRPr lang="en-US">
              <a:ea typeface="+mn-lt"/>
              <a:cs typeface="+mn-lt"/>
            </a:endParaRPr>
          </a:p>
        </p:txBody>
      </p:sp>
      <p:pic>
        <p:nvPicPr>
          <p:cNvPr id="4" name="Picture 3" descr="A screen shot of a computer program&#10;&#10;AI-generated content may be incorrect.">
            <a:extLst>
              <a:ext uri="{FF2B5EF4-FFF2-40B4-BE49-F238E27FC236}">
                <a16:creationId xmlns:a16="http://schemas.microsoft.com/office/drawing/2014/main" id="{68A2B0A2-D992-C0E3-7822-581995D351B2}"/>
              </a:ext>
            </a:extLst>
          </p:cNvPr>
          <p:cNvPicPr>
            <a:picLocks noChangeAspect="1"/>
          </p:cNvPicPr>
          <p:nvPr/>
        </p:nvPicPr>
        <p:blipFill>
          <a:blip r:embed="rId2"/>
          <a:stretch>
            <a:fillRect/>
          </a:stretch>
        </p:blipFill>
        <p:spPr>
          <a:xfrm>
            <a:off x="451159" y="1540136"/>
            <a:ext cx="10902998" cy="6524340"/>
          </a:xfrm>
          <a:prstGeom prst="rect">
            <a:avLst/>
          </a:prstGeom>
        </p:spPr>
      </p:pic>
      <p:pic>
        <p:nvPicPr>
          <p:cNvPr id="5" name="Picture 4" descr="A computer screen shot of a program code&#10;&#10;AI-generated content may be incorrect.">
            <a:extLst>
              <a:ext uri="{FF2B5EF4-FFF2-40B4-BE49-F238E27FC236}">
                <a16:creationId xmlns:a16="http://schemas.microsoft.com/office/drawing/2014/main" id="{6ECB1092-62E4-76C0-649C-2C5E5088EFC1}"/>
              </a:ext>
            </a:extLst>
          </p:cNvPr>
          <p:cNvPicPr>
            <a:picLocks noChangeAspect="1"/>
          </p:cNvPicPr>
          <p:nvPr/>
        </p:nvPicPr>
        <p:blipFill>
          <a:blip r:embed="rId3"/>
          <a:stretch>
            <a:fillRect/>
          </a:stretch>
        </p:blipFill>
        <p:spPr>
          <a:xfrm>
            <a:off x="9333432" y="2210652"/>
            <a:ext cx="12262372" cy="7571665"/>
          </a:xfrm>
          <a:prstGeom prst="rect">
            <a:avLst/>
          </a:prstGeom>
        </p:spPr>
      </p:pic>
    </p:spTree>
    <p:extLst>
      <p:ext uri="{BB962C8B-B14F-4D97-AF65-F5344CB8AC3E}">
        <p14:creationId xmlns:p14="http://schemas.microsoft.com/office/powerpoint/2010/main" val="1110845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A93AF-EBD5-D43A-ABEC-2E0058001E0F}"/>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E9603366-E113-79C6-2EEB-E5758663253C}"/>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Code: </a:t>
            </a:r>
            <a:r>
              <a:rPr lang="en-GB" sz="6000">
                <a:solidFill>
                  <a:srgbClr val="031635"/>
                </a:solidFill>
                <a:ea typeface="+mn-lt"/>
                <a:cs typeface="+mn-lt"/>
              </a:rPr>
              <a:t>Database</a:t>
            </a:r>
          </a:p>
        </p:txBody>
      </p:sp>
      <p:pic>
        <p:nvPicPr>
          <p:cNvPr id="3" name="Picture 2" descr="A screen shot of a computer program&#10;&#10;AI-generated content may be incorrect.">
            <a:extLst>
              <a:ext uri="{FF2B5EF4-FFF2-40B4-BE49-F238E27FC236}">
                <a16:creationId xmlns:a16="http://schemas.microsoft.com/office/drawing/2014/main" id="{1936C4FC-3B51-73D4-4953-B06CC32ADF97}"/>
              </a:ext>
            </a:extLst>
          </p:cNvPr>
          <p:cNvPicPr>
            <a:picLocks noChangeAspect="1"/>
          </p:cNvPicPr>
          <p:nvPr/>
        </p:nvPicPr>
        <p:blipFill>
          <a:blip r:embed="rId2"/>
          <a:stretch>
            <a:fillRect/>
          </a:stretch>
        </p:blipFill>
        <p:spPr>
          <a:xfrm>
            <a:off x="-3626" y="2037638"/>
            <a:ext cx="11044878" cy="7542379"/>
          </a:xfrm>
          <a:prstGeom prst="rect">
            <a:avLst/>
          </a:prstGeom>
        </p:spPr>
      </p:pic>
      <p:pic>
        <p:nvPicPr>
          <p:cNvPr id="2" name="Picture 1" descr="A screenshot of a computer program&#10;&#10;AI-generated content may be incorrect.">
            <a:extLst>
              <a:ext uri="{FF2B5EF4-FFF2-40B4-BE49-F238E27FC236}">
                <a16:creationId xmlns:a16="http://schemas.microsoft.com/office/drawing/2014/main" id="{E49B4F9B-D688-C218-10D9-09F31AFA9EB3}"/>
              </a:ext>
            </a:extLst>
          </p:cNvPr>
          <p:cNvPicPr>
            <a:picLocks noChangeAspect="1"/>
          </p:cNvPicPr>
          <p:nvPr/>
        </p:nvPicPr>
        <p:blipFill>
          <a:blip r:embed="rId3"/>
          <a:stretch>
            <a:fillRect/>
          </a:stretch>
        </p:blipFill>
        <p:spPr>
          <a:xfrm>
            <a:off x="9803570" y="1373377"/>
            <a:ext cx="10315575" cy="8734425"/>
          </a:xfrm>
          <a:prstGeom prst="rect">
            <a:avLst/>
          </a:prstGeom>
        </p:spPr>
      </p:pic>
    </p:spTree>
    <p:extLst>
      <p:ext uri="{BB962C8B-B14F-4D97-AF65-F5344CB8AC3E}">
        <p14:creationId xmlns:p14="http://schemas.microsoft.com/office/powerpoint/2010/main" val="566360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934E5-A56B-CC0F-EDC1-858023D0E770}"/>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BEAF17FB-1936-4EFB-99DD-42AA669071E2}"/>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DEMO:</a:t>
            </a:r>
          </a:p>
        </p:txBody>
      </p:sp>
      <p:pic>
        <p:nvPicPr>
          <p:cNvPr id="2" name="2025-06-10 23-13-18">
            <a:hlinkClick r:id="" action="ppaction://media"/>
            <a:extLst>
              <a:ext uri="{FF2B5EF4-FFF2-40B4-BE49-F238E27FC236}">
                <a16:creationId xmlns:a16="http://schemas.microsoft.com/office/drawing/2014/main" id="{375CF584-FE7E-46AD-28E6-E0E31AE418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4313" y="1377950"/>
            <a:ext cx="15319375" cy="8562975"/>
          </a:xfrm>
          <a:prstGeom prst="rect">
            <a:avLst/>
          </a:prstGeom>
        </p:spPr>
      </p:pic>
    </p:spTree>
    <p:extLst>
      <p:ext uri="{BB962C8B-B14F-4D97-AF65-F5344CB8AC3E}">
        <p14:creationId xmlns:p14="http://schemas.microsoft.com/office/powerpoint/2010/main" val="69747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 name="Group 314"/>
          <p:cNvGrpSpPr/>
          <p:nvPr/>
        </p:nvGrpSpPr>
        <p:grpSpPr>
          <a:xfrm>
            <a:off x="6680400" y="4090659"/>
            <a:ext cx="4561441" cy="1948762"/>
            <a:chOff x="6771692" y="3288395"/>
            <a:chExt cx="4561441" cy="1948762"/>
          </a:xfrm>
        </p:grpSpPr>
        <p:sp>
          <p:nvSpPr>
            <p:cNvPr id="23" name="TextBox 1"/>
            <p:cNvSpPr/>
            <p:nvPr/>
          </p:nvSpPr>
          <p:spPr>
            <a:xfrm>
              <a:off x="6771692" y="3288395"/>
              <a:ext cx="45614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Future </a:t>
              </a:r>
              <a:r>
                <a:rPr lang="en-GB" sz="6000">
                  <a:solidFill>
                    <a:srgbClr val="00B050"/>
                  </a:solidFill>
                  <a:latin typeface="Manrope SemiBold"/>
                  <a:ea typeface="Noto Sans"/>
                </a:rPr>
                <a:t>Work</a:t>
              </a:r>
              <a:endParaRPr lang="en-US" sz="6000">
                <a:solidFill>
                  <a:srgbClr val="00B050"/>
                </a:solidFill>
                <a:latin typeface="Arial"/>
              </a:endParaRPr>
            </a:p>
          </p:txBody>
        </p:sp>
        <p:sp>
          <p:nvSpPr>
            <p:cNvPr id="291" name="TextBox 2"/>
            <p:cNvSpPr/>
            <p:nvPr/>
          </p:nvSpPr>
          <p:spPr>
            <a:xfrm>
              <a:off x="6771692" y="4279951"/>
              <a:ext cx="4539600" cy="9572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50000"/>
                </a:lnSpc>
                <a:spcBef>
                  <a:spcPts val="1191"/>
                </a:spcBef>
                <a:spcAft>
                  <a:spcPts val="992"/>
                </a:spcAft>
              </a:pPr>
              <a:r>
                <a:rPr lang="en-US" sz="2000">
                  <a:solidFill>
                    <a:schemeClr val="lt1">
                      <a:lumMod val="65000"/>
                    </a:schemeClr>
                  </a:solidFill>
                  <a:latin typeface="Mulish"/>
                  <a:ea typeface="Noto Sans"/>
                </a:rPr>
                <a:t>To enhance TASHKHISI’s impact, future improvements include:</a:t>
              </a:r>
              <a:endParaRPr lang="en-US" sz="2000" b="0" u="none" strike="noStrike">
                <a:solidFill>
                  <a:srgbClr val="000000"/>
                </a:solidFill>
                <a:uFillTx/>
                <a:latin typeface="Arial"/>
              </a:endParaRPr>
            </a:p>
          </p:txBody>
        </p:sp>
      </p:grpSp>
      <p:grpSp>
        <p:nvGrpSpPr>
          <p:cNvPr id="12" name="Group 11"/>
          <p:cNvGrpSpPr/>
          <p:nvPr/>
        </p:nvGrpSpPr>
        <p:grpSpPr>
          <a:xfrm>
            <a:off x="-774804" y="-411273"/>
            <a:ext cx="6069117" cy="4533946"/>
            <a:chOff x="-609601" y="-239481"/>
            <a:chExt cx="6069117" cy="4533946"/>
          </a:xfrm>
        </p:grpSpPr>
        <p:pic>
          <p:nvPicPr>
            <p:cNvPr id="294" name="Picture 29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r="1371"/>
            <a:stretch>
              <a:fillRect/>
            </a:stretch>
          </p:blipFill>
          <p:spPr>
            <a:xfrm>
              <a:off x="-609600" y="-239481"/>
              <a:ext cx="6069116" cy="4519432"/>
            </a:xfrm>
            <a:custGeom>
              <a:avLst/>
              <a:gdLst>
                <a:gd name="connsiteX0" fmla="*/ 68063 w 6707399"/>
                <a:gd name="connsiteY0" fmla="*/ 0 h 4519432"/>
                <a:gd name="connsiteX1" fmla="*/ 6562949 w 6707399"/>
                <a:gd name="connsiteY1" fmla="*/ 0 h 4519432"/>
                <a:gd name="connsiteX2" fmla="*/ 6568769 w 6707399"/>
                <a:gd name="connsiteY2" fmla="*/ 7054 h 4519432"/>
                <a:gd name="connsiteX3" fmla="*/ 6707399 w 6707399"/>
                <a:gd name="connsiteY3" fmla="*/ 460898 h 4519432"/>
                <a:gd name="connsiteX4" fmla="*/ 6707399 w 6707399"/>
                <a:gd name="connsiteY4" fmla="*/ 3707706 h 4519432"/>
                <a:gd name="connsiteX5" fmla="*/ 5895673 w 6707399"/>
                <a:gd name="connsiteY5" fmla="*/ 4519432 h 4519432"/>
                <a:gd name="connsiteX6" fmla="*/ 735339 w 6707399"/>
                <a:gd name="connsiteY6" fmla="*/ 4519432 h 4519432"/>
                <a:gd name="connsiteX7" fmla="*/ 62243 w 6707399"/>
                <a:gd name="connsiteY7" fmla="*/ 4161550 h 4519432"/>
                <a:gd name="connsiteX8" fmla="*/ 0 w 6707399"/>
                <a:gd name="connsiteY8" fmla="*/ 4046876 h 4519432"/>
                <a:gd name="connsiteX9" fmla="*/ 0 w 6707399"/>
                <a:gd name="connsiteY9" fmla="*/ 121728 h 4519432"/>
                <a:gd name="connsiteX10" fmla="*/ 62243 w 6707399"/>
                <a:gd name="connsiteY10" fmla="*/ 7054 h 451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07399" h="4519432">
                  <a:moveTo>
                    <a:pt x="68063" y="0"/>
                  </a:moveTo>
                  <a:lnTo>
                    <a:pt x="6562949" y="0"/>
                  </a:lnTo>
                  <a:lnTo>
                    <a:pt x="6568769" y="7054"/>
                  </a:lnTo>
                  <a:cubicBezTo>
                    <a:pt x="6656293" y="136607"/>
                    <a:pt x="6707399" y="292784"/>
                    <a:pt x="6707399" y="460898"/>
                  </a:cubicBezTo>
                  <a:lnTo>
                    <a:pt x="6707399" y="3707706"/>
                  </a:lnTo>
                  <a:cubicBezTo>
                    <a:pt x="6707399" y="4156010"/>
                    <a:pt x="6343977" y="4519432"/>
                    <a:pt x="5895673" y="4519432"/>
                  </a:cubicBezTo>
                  <a:lnTo>
                    <a:pt x="735339" y="4519432"/>
                  </a:lnTo>
                  <a:cubicBezTo>
                    <a:pt x="455149" y="4519432"/>
                    <a:pt x="208116" y="4377470"/>
                    <a:pt x="62243" y="4161550"/>
                  </a:cubicBezTo>
                  <a:lnTo>
                    <a:pt x="0" y="4046876"/>
                  </a:lnTo>
                  <a:lnTo>
                    <a:pt x="0" y="121728"/>
                  </a:lnTo>
                  <a:lnTo>
                    <a:pt x="62243" y="7054"/>
                  </a:lnTo>
                  <a:close/>
                </a:path>
              </a:pathLst>
            </a:custGeom>
            <a:ln>
              <a:noFill/>
            </a:ln>
            <a:effectLst>
              <a:outerShdw blurRad="292100" dist="139700" dir="2700000" algn="tl" rotWithShape="0">
                <a:srgbClr val="333333">
                  <a:alpha val="65000"/>
                </a:srgbClr>
              </a:outerShdw>
            </a:effectLst>
          </p:spPr>
        </p:pic>
        <p:sp>
          <p:nvSpPr>
            <p:cNvPr id="298" name="Freeform 297"/>
            <p:cNvSpPr/>
            <p:nvPr/>
          </p:nvSpPr>
          <p:spPr>
            <a:xfrm rot="10800000" flipV="1">
              <a:off x="-609601" y="2681514"/>
              <a:ext cx="6069116" cy="1612951"/>
            </a:xfrm>
            <a:custGeom>
              <a:avLst/>
              <a:gdLst>
                <a:gd name="connsiteX0" fmla="*/ 6783783 w 6783783"/>
                <a:gd name="connsiteY0" fmla="*/ 0 h 1612951"/>
                <a:gd name="connsiteX1" fmla="*/ 62072 w 6783783"/>
                <a:gd name="connsiteY1" fmla="*/ 0 h 1612951"/>
                <a:gd name="connsiteX2" fmla="*/ 12968 w 6783783"/>
                <a:gd name="connsiteY2" fmla="*/ 4950 h 1612951"/>
                <a:gd name="connsiteX3" fmla="*/ 0 w 6783783"/>
                <a:gd name="connsiteY3" fmla="*/ 8976 h 1612951"/>
                <a:gd name="connsiteX4" fmla="*/ 0 w 6783783"/>
                <a:gd name="connsiteY4" fmla="*/ 795437 h 1612951"/>
                <a:gd name="connsiteX5" fmla="*/ 817514 w 6783783"/>
                <a:gd name="connsiteY5" fmla="*/ 1612951 h 1612951"/>
                <a:gd name="connsiteX6" fmla="*/ 5966269 w 6783783"/>
                <a:gd name="connsiteY6" fmla="*/ 1612951 h 1612951"/>
                <a:gd name="connsiteX7" fmla="*/ 6783783 w 6783783"/>
                <a:gd name="connsiteY7" fmla="*/ 795437 h 161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3783" h="1612951">
                  <a:moveTo>
                    <a:pt x="6783783" y="0"/>
                  </a:moveTo>
                  <a:lnTo>
                    <a:pt x="62072" y="0"/>
                  </a:lnTo>
                  <a:cubicBezTo>
                    <a:pt x="45251" y="0"/>
                    <a:pt x="28829" y="1705"/>
                    <a:pt x="12968" y="4950"/>
                  </a:cubicBezTo>
                  <a:lnTo>
                    <a:pt x="0" y="8976"/>
                  </a:lnTo>
                  <a:lnTo>
                    <a:pt x="0" y="795437"/>
                  </a:lnTo>
                  <a:cubicBezTo>
                    <a:pt x="0" y="1246938"/>
                    <a:pt x="366013" y="1612951"/>
                    <a:pt x="817514" y="1612951"/>
                  </a:cubicBezTo>
                  <a:lnTo>
                    <a:pt x="5966269" y="1612951"/>
                  </a:lnTo>
                  <a:cubicBezTo>
                    <a:pt x="6417770" y="1612951"/>
                    <a:pt x="6783783" y="1246938"/>
                    <a:pt x="6783783" y="795437"/>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99" name="TextBox 298">
              <a:extLst>
                <a:ext uri="{FF2B5EF4-FFF2-40B4-BE49-F238E27FC236}">
                  <a16:creationId xmlns:a16="http://schemas.microsoft.com/office/drawing/2014/main" id="{D8880A87-0228-511E-382D-ADB8A073FB37}"/>
                </a:ext>
              </a:extLst>
            </p:cNvPr>
            <p:cNvSpPr txBox="1"/>
            <p:nvPr/>
          </p:nvSpPr>
          <p:spPr>
            <a:xfrm>
              <a:off x="436883" y="2879505"/>
              <a:ext cx="4973765" cy="923330"/>
            </a:xfrm>
            <a:prstGeom prst="rect">
              <a:avLst/>
            </a:prstGeom>
            <a:noFill/>
          </p:spPr>
          <p:txBody>
            <a:bodyPr wrap="square" rtlCol="0">
              <a:spAutoFit/>
            </a:bodyPr>
            <a:lstStyle/>
            <a:p>
              <a:r>
                <a:rPr lang="en-US" b="1">
                  <a:solidFill>
                    <a:srgbClr val="031635"/>
                  </a:solidFill>
                  <a:latin typeface="Manrope Medium"/>
                </a:rPr>
                <a:t>Multilingual Support</a:t>
              </a:r>
              <a:r>
                <a:rPr lang="en-US">
                  <a:solidFill>
                    <a:srgbClr val="031635"/>
                  </a:solidFill>
                  <a:latin typeface="Manrope Medium"/>
                </a:rPr>
                <a:t>: Add Spanish, French, and Swahili via i18n frameworks to reach 30–50% more users</a:t>
              </a:r>
              <a:endParaRPr lang="en-ID">
                <a:solidFill>
                  <a:srgbClr val="031635"/>
                </a:solidFill>
                <a:latin typeface="Manrope Medium"/>
                <a:ea typeface="Noto Sans" panose="020B0502040504020204" pitchFamily="34" charset="0"/>
                <a:cs typeface="Rubik" pitchFamily="2" charset="-79"/>
              </a:endParaRPr>
            </a:p>
          </p:txBody>
        </p:sp>
      </p:grpSp>
      <p:grpSp>
        <p:nvGrpSpPr>
          <p:cNvPr id="13" name="Group 12"/>
          <p:cNvGrpSpPr/>
          <p:nvPr/>
        </p:nvGrpSpPr>
        <p:grpSpPr>
          <a:xfrm>
            <a:off x="-1477391" y="4593530"/>
            <a:ext cx="6856847" cy="5678230"/>
            <a:chOff x="-1257470" y="4745172"/>
            <a:chExt cx="6856847" cy="5678230"/>
          </a:xfrm>
        </p:grpSpPr>
        <p:pic>
          <p:nvPicPr>
            <p:cNvPr id="320" name="Picture 319"/>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12511" t="2379" r="8124"/>
            <a:stretch>
              <a:fillRect/>
            </a:stretch>
          </p:blipFill>
          <p:spPr>
            <a:xfrm>
              <a:off x="-1257470" y="4745172"/>
              <a:ext cx="6856847" cy="5541828"/>
            </a:xfrm>
            <a:custGeom>
              <a:avLst/>
              <a:gdLst>
                <a:gd name="connsiteX0" fmla="*/ 943267 w 6856847"/>
                <a:gd name="connsiteY0" fmla="*/ 0 h 5541828"/>
                <a:gd name="connsiteX1" fmla="*/ 5913580 w 6856847"/>
                <a:gd name="connsiteY1" fmla="*/ 0 h 5541828"/>
                <a:gd name="connsiteX2" fmla="*/ 6856847 w 6856847"/>
                <a:gd name="connsiteY2" fmla="*/ 943267 h 5541828"/>
                <a:gd name="connsiteX3" fmla="*/ 6856847 w 6856847"/>
                <a:gd name="connsiteY3" fmla="*/ 4716223 h 5541828"/>
                <a:gd name="connsiteX4" fmla="*/ 6440970 w 6856847"/>
                <a:gd name="connsiteY4" fmla="*/ 5498395 h 5541828"/>
                <a:gd name="connsiteX5" fmla="*/ 6369477 w 6856847"/>
                <a:gd name="connsiteY5" fmla="*/ 5541828 h 5541828"/>
                <a:gd name="connsiteX6" fmla="*/ 487371 w 6856847"/>
                <a:gd name="connsiteY6" fmla="*/ 5541828 h 5541828"/>
                <a:gd name="connsiteX7" fmla="*/ 415878 w 6856847"/>
                <a:gd name="connsiteY7" fmla="*/ 5498395 h 5541828"/>
                <a:gd name="connsiteX8" fmla="*/ 0 w 6856847"/>
                <a:gd name="connsiteY8" fmla="*/ 4716223 h 5541828"/>
                <a:gd name="connsiteX9" fmla="*/ 0 w 6856847"/>
                <a:gd name="connsiteY9" fmla="*/ 943267 h 5541828"/>
                <a:gd name="connsiteX10" fmla="*/ 943267 w 6856847"/>
                <a:gd name="connsiteY10" fmla="*/ 0 h 55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6847" h="5541828">
                  <a:moveTo>
                    <a:pt x="943267" y="0"/>
                  </a:moveTo>
                  <a:lnTo>
                    <a:pt x="5913580" y="0"/>
                  </a:lnTo>
                  <a:cubicBezTo>
                    <a:pt x="6434532" y="0"/>
                    <a:pt x="6856847" y="422315"/>
                    <a:pt x="6856847" y="943267"/>
                  </a:cubicBezTo>
                  <a:lnTo>
                    <a:pt x="6856847" y="4716223"/>
                  </a:lnTo>
                  <a:cubicBezTo>
                    <a:pt x="6856847" y="5041818"/>
                    <a:pt x="6691880" y="5328883"/>
                    <a:pt x="6440970" y="5498395"/>
                  </a:cubicBezTo>
                  <a:lnTo>
                    <a:pt x="6369477" y="5541828"/>
                  </a:lnTo>
                  <a:lnTo>
                    <a:pt x="487371" y="5541828"/>
                  </a:lnTo>
                  <a:lnTo>
                    <a:pt x="415878" y="5498395"/>
                  </a:lnTo>
                  <a:cubicBezTo>
                    <a:pt x="164967" y="5328883"/>
                    <a:pt x="0" y="5041818"/>
                    <a:pt x="0" y="4716223"/>
                  </a:cubicBezTo>
                  <a:lnTo>
                    <a:pt x="0" y="943267"/>
                  </a:lnTo>
                  <a:cubicBezTo>
                    <a:pt x="0" y="422315"/>
                    <a:pt x="422315" y="0"/>
                    <a:pt x="943267" y="0"/>
                  </a:cubicBezTo>
                  <a:close/>
                </a:path>
              </a:pathLst>
            </a:custGeom>
            <a:ln>
              <a:noFill/>
            </a:ln>
            <a:effectLst>
              <a:outerShdw blurRad="292100" dist="139700" dir="2700000" algn="tl" rotWithShape="0">
                <a:srgbClr val="333333">
                  <a:alpha val="65000"/>
                </a:srgbClr>
              </a:outerShdw>
            </a:effectLst>
          </p:spPr>
        </p:pic>
        <p:sp>
          <p:nvSpPr>
            <p:cNvPr id="325" name="Freeform 324"/>
            <p:cNvSpPr/>
            <p:nvPr/>
          </p:nvSpPr>
          <p:spPr>
            <a:xfrm rot="10800000" flipV="1">
              <a:off x="-1257470" y="8822839"/>
              <a:ext cx="6856847" cy="1600563"/>
            </a:xfrm>
            <a:custGeom>
              <a:avLst/>
              <a:gdLst>
                <a:gd name="connsiteX0" fmla="*/ 6856847 w 6856847"/>
                <a:gd name="connsiteY0" fmla="*/ 0 h 1600563"/>
                <a:gd name="connsiteX1" fmla="*/ 0 w 6856847"/>
                <a:gd name="connsiteY1" fmla="*/ 0 h 1600563"/>
                <a:gd name="connsiteX2" fmla="*/ 0 w 6856847"/>
                <a:gd name="connsiteY2" fmla="*/ 657296 h 1600563"/>
                <a:gd name="connsiteX3" fmla="*/ 943267 w 6856847"/>
                <a:gd name="connsiteY3" fmla="*/ 1600563 h 1600563"/>
                <a:gd name="connsiteX4" fmla="*/ 5913580 w 6856847"/>
                <a:gd name="connsiteY4" fmla="*/ 1600563 h 1600563"/>
                <a:gd name="connsiteX5" fmla="*/ 6856847 w 6856847"/>
                <a:gd name="connsiteY5" fmla="*/ 657296 h 16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847" h="1600563">
                  <a:moveTo>
                    <a:pt x="6856847" y="0"/>
                  </a:moveTo>
                  <a:lnTo>
                    <a:pt x="0" y="0"/>
                  </a:lnTo>
                  <a:lnTo>
                    <a:pt x="0" y="657296"/>
                  </a:lnTo>
                  <a:cubicBezTo>
                    <a:pt x="0" y="1178248"/>
                    <a:pt x="422315" y="1600563"/>
                    <a:pt x="943267" y="1600563"/>
                  </a:cubicBezTo>
                  <a:lnTo>
                    <a:pt x="5913580" y="1600563"/>
                  </a:lnTo>
                  <a:cubicBezTo>
                    <a:pt x="6434532" y="1600563"/>
                    <a:pt x="6856847" y="1178248"/>
                    <a:pt x="6856847" y="657296"/>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26" name="TextBox 325">
              <a:extLst>
                <a:ext uri="{FF2B5EF4-FFF2-40B4-BE49-F238E27FC236}">
                  <a16:creationId xmlns:a16="http://schemas.microsoft.com/office/drawing/2014/main" id="{D8880A87-0228-511E-382D-ADB8A073FB37}"/>
                </a:ext>
              </a:extLst>
            </p:cNvPr>
            <p:cNvSpPr txBox="1"/>
            <p:nvPr/>
          </p:nvSpPr>
          <p:spPr>
            <a:xfrm>
              <a:off x="182879" y="8968109"/>
              <a:ext cx="5302510" cy="923330"/>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Mobile Application: </a:t>
              </a:r>
              <a:r>
                <a:rPr lang="en-US">
                  <a:solidFill>
                    <a:srgbClr val="031635"/>
                  </a:solidFill>
                  <a:latin typeface="Manrope Medium"/>
                  <a:ea typeface="Noto Sans" panose="020B0502040504020204" pitchFamily="34" charset="0"/>
                  <a:cs typeface="Rubik" pitchFamily="2" charset="-79"/>
                </a:rPr>
                <a:t>Develop a React Native/Flutter app for offline capabilities, targeting 70% mobile users</a:t>
              </a:r>
              <a:endParaRPr lang="en-ID">
                <a:solidFill>
                  <a:srgbClr val="031635"/>
                </a:solidFill>
                <a:latin typeface="Manrope Medium"/>
                <a:ea typeface="Noto Sans" panose="020B0502040504020204" pitchFamily="34" charset="0"/>
                <a:cs typeface="Rubik" pitchFamily="2" charset="-79"/>
              </a:endParaRPr>
            </a:p>
          </p:txBody>
        </p:sp>
      </p:grpSp>
      <p:graphicFrame>
        <p:nvGraphicFramePr>
          <p:cNvPr id="3" name="Object 2"/>
          <p:cNvGraphicFramePr>
            <a:graphicFrameLocks noChangeAspect="1"/>
          </p:cNvGraphicFramePr>
          <p:nvPr>
            <p:extLst>
              <p:ext uri="{D42A27DB-BD31-4B8C-83A1-F6EECF244321}">
                <p14:modId xmlns:p14="http://schemas.microsoft.com/office/powerpoint/2010/main" val="2495594905"/>
              </p:ext>
            </p:extLst>
          </p:nvPr>
        </p:nvGraphicFramePr>
        <p:xfrm>
          <a:off x="7261225" y="-4991100"/>
          <a:ext cx="515938" cy="439737"/>
        </p:xfrm>
        <a:graphic>
          <a:graphicData uri="http://schemas.openxmlformats.org/presentationml/2006/ole">
            <mc:AlternateContent xmlns:mc="http://schemas.openxmlformats.org/markup-compatibility/2006">
              <mc:Choice xmlns:v="urn:schemas-microsoft-com:vml" Requires="v">
                <p:oleObj name="Packager Shell Object" showAsIcon="1" r:id="rId6" imgW="515880" imgH="439560" progId="Package">
                  <p:embed/>
                </p:oleObj>
              </mc:Choice>
              <mc:Fallback>
                <p:oleObj name="Packager Shell Object" showAsIcon="1" r:id="rId6" imgW="515880" imgH="439560" progId="Package">
                  <p:embed/>
                  <p:pic>
                    <p:nvPicPr>
                      <p:cNvPr id="3" name="Object 2"/>
                      <p:cNvPicPr/>
                      <p:nvPr/>
                    </p:nvPicPr>
                    <p:blipFill>
                      <a:blip r:embed="rId7"/>
                      <a:stretch>
                        <a:fillRect/>
                      </a:stretch>
                    </p:blipFill>
                    <p:spPr>
                      <a:xfrm>
                        <a:off x="7261225" y="-4991100"/>
                        <a:ext cx="515938" cy="439737"/>
                      </a:xfrm>
                      <a:prstGeom prst="rect">
                        <a:avLst/>
                      </a:prstGeom>
                    </p:spPr>
                  </p:pic>
                </p:oleObj>
              </mc:Fallback>
            </mc:AlternateContent>
          </a:graphicData>
        </a:graphic>
      </p:graphicFrame>
      <p:grpSp>
        <p:nvGrpSpPr>
          <p:cNvPr id="11" name="Group 10"/>
          <p:cNvGrpSpPr/>
          <p:nvPr/>
        </p:nvGrpSpPr>
        <p:grpSpPr>
          <a:xfrm>
            <a:off x="5739237" y="-828678"/>
            <a:ext cx="6856848" cy="4617067"/>
            <a:chOff x="5739239" y="-788621"/>
            <a:chExt cx="6856848" cy="4617067"/>
          </a:xfrm>
        </p:grpSpPr>
        <p:pic>
          <p:nvPicPr>
            <p:cNvPr id="22" name="Picture 21"/>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val="0"/>
                </a:ext>
              </a:extLst>
            </a:blip>
            <a:srcRect l="4958" r="4958"/>
            <a:stretch>
              <a:fillRect/>
            </a:stretch>
          </p:blipFill>
          <p:spPr>
            <a:xfrm>
              <a:off x="5739240" y="-788621"/>
              <a:ext cx="6856847" cy="4617067"/>
            </a:xfrm>
            <a:custGeom>
              <a:avLst/>
              <a:gdLst>
                <a:gd name="connsiteX0" fmla="*/ 140808 w 6856847"/>
                <a:gd name="connsiteY0" fmla="*/ 0 h 4617067"/>
                <a:gd name="connsiteX1" fmla="*/ 6716039 w 6856847"/>
                <a:gd name="connsiteY1" fmla="*/ 0 h 4617067"/>
                <a:gd name="connsiteX2" fmla="*/ 6791549 w 6856847"/>
                <a:gd name="connsiteY2" fmla="*/ 139117 h 4617067"/>
                <a:gd name="connsiteX3" fmla="*/ 6856847 w 6856847"/>
                <a:gd name="connsiteY3" fmla="*/ 462549 h 4617067"/>
                <a:gd name="connsiteX4" fmla="*/ 6856847 w 6856847"/>
                <a:gd name="connsiteY4" fmla="*/ 3786144 h 4617067"/>
                <a:gd name="connsiteX5" fmla="*/ 6025924 w 6856847"/>
                <a:gd name="connsiteY5" fmla="*/ 4617067 h 4617067"/>
                <a:gd name="connsiteX6" fmla="*/ 830923 w 6856847"/>
                <a:gd name="connsiteY6" fmla="*/ 4617067 h 4617067"/>
                <a:gd name="connsiteX7" fmla="*/ 0 w 6856847"/>
                <a:gd name="connsiteY7" fmla="*/ 3786144 h 4617067"/>
                <a:gd name="connsiteX8" fmla="*/ 0 w 6856847"/>
                <a:gd name="connsiteY8" fmla="*/ 462549 h 4617067"/>
                <a:gd name="connsiteX9" fmla="*/ 65298 w 6856847"/>
                <a:gd name="connsiteY9" fmla="*/ 139117 h 461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6847" h="4617067">
                  <a:moveTo>
                    <a:pt x="140808" y="0"/>
                  </a:moveTo>
                  <a:lnTo>
                    <a:pt x="6716039" y="0"/>
                  </a:lnTo>
                  <a:lnTo>
                    <a:pt x="6791549" y="139117"/>
                  </a:lnTo>
                  <a:cubicBezTo>
                    <a:pt x="6833596" y="238527"/>
                    <a:pt x="6856847" y="347823"/>
                    <a:pt x="6856847" y="462549"/>
                  </a:cubicBezTo>
                  <a:lnTo>
                    <a:pt x="6856847" y="3786144"/>
                  </a:lnTo>
                  <a:cubicBezTo>
                    <a:pt x="6856847" y="4245050"/>
                    <a:pt x="6484830" y="4617067"/>
                    <a:pt x="6025924" y="4617067"/>
                  </a:cubicBezTo>
                  <a:lnTo>
                    <a:pt x="830923" y="4617067"/>
                  </a:lnTo>
                  <a:cubicBezTo>
                    <a:pt x="372017" y="4617067"/>
                    <a:pt x="0" y="4245050"/>
                    <a:pt x="0" y="3786144"/>
                  </a:cubicBezTo>
                  <a:lnTo>
                    <a:pt x="0" y="462549"/>
                  </a:lnTo>
                  <a:cubicBezTo>
                    <a:pt x="0" y="347823"/>
                    <a:pt x="23251" y="238527"/>
                    <a:pt x="65298" y="139117"/>
                  </a:cubicBezTo>
                  <a:close/>
                </a:path>
              </a:pathLst>
            </a:custGeom>
            <a:ln>
              <a:noFill/>
            </a:ln>
            <a:effectLst>
              <a:outerShdw blurRad="292100" dist="139700" dir="2700000" algn="tl" rotWithShape="0">
                <a:srgbClr val="333333">
                  <a:alpha val="65000"/>
                </a:srgbClr>
              </a:outerShdw>
            </a:effectLst>
          </p:spPr>
        </p:pic>
        <p:sp>
          <p:nvSpPr>
            <p:cNvPr id="25" name="Freeform 24"/>
            <p:cNvSpPr/>
            <p:nvPr/>
          </p:nvSpPr>
          <p:spPr>
            <a:xfrm rot="10800000" flipV="1">
              <a:off x="5739239" y="2227883"/>
              <a:ext cx="6856847" cy="1600563"/>
            </a:xfrm>
            <a:custGeom>
              <a:avLst/>
              <a:gdLst>
                <a:gd name="connsiteX0" fmla="*/ 6856847 w 6856847"/>
                <a:gd name="connsiteY0" fmla="*/ 0 h 1600563"/>
                <a:gd name="connsiteX1" fmla="*/ 0 w 6856847"/>
                <a:gd name="connsiteY1" fmla="*/ 0 h 1600563"/>
                <a:gd name="connsiteX2" fmla="*/ 0 w 6856847"/>
                <a:gd name="connsiteY2" fmla="*/ 771520 h 1600563"/>
                <a:gd name="connsiteX3" fmla="*/ 745966 w 6856847"/>
                <a:gd name="connsiteY3" fmla="*/ 1598153 h 1600563"/>
                <a:gd name="connsiteX4" fmla="*/ 793692 w 6856847"/>
                <a:gd name="connsiteY4" fmla="*/ 1600563 h 1600563"/>
                <a:gd name="connsiteX5" fmla="*/ 6063156 w 6856847"/>
                <a:gd name="connsiteY5" fmla="*/ 1600563 h 1600563"/>
                <a:gd name="connsiteX6" fmla="*/ 6110881 w 6856847"/>
                <a:gd name="connsiteY6" fmla="*/ 1598153 h 1600563"/>
                <a:gd name="connsiteX7" fmla="*/ 6856847 w 6856847"/>
                <a:gd name="connsiteY7" fmla="*/ 771520 h 16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6847" h="1600563">
                  <a:moveTo>
                    <a:pt x="6856847" y="0"/>
                  </a:moveTo>
                  <a:lnTo>
                    <a:pt x="0" y="0"/>
                  </a:lnTo>
                  <a:lnTo>
                    <a:pt x="0" y="771520"/>
                  </a:lnTo>
                  <a:cubicBezTo>
                    <a:pt x="0" y="1201745"/>
                    <a:pt x="326968" y="1555602"/>
                    <a:pt x="745966" y="1598153"/>
                  </a:cubicBezTo>
                  <a:lnTo>
                    <a:pt x="793692" y="1600563"/>
                  </a:lnTo>
                  <a:lnTo>
                    <a:pt x="6063156" y="1600563"/>
                  </a:lnTo>
                  <a:lnTo>
                    <a:pt x="6110881" y="1598153"/>
                  </a:lnTo>
                  <a:cubicBezTo>
                    <a:pt x="6529879" y="1555602"/>
                    <a:pt x="6856847" y="1201745"/>
                    <a:pt x="6856847" y="771520"/>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26" name="TextBox 25">
              <a:extLst>
                <a:ext uri="{FF2B5EF4-FFF2-40B4-BE49-F238E27FC236}">
                  <a16:creationId xmlns:a16="http://schemas.microsoft.com/office/drawing/2014/main" id="{D8880A87-0228-511E-382D-ADB8A073FB37}"/>
                </a:ext>
              </a:extLst>
            </p:cNvPr>
            <p:cNvSpPr txBox="1"/>
            <p:nvPr/>
          </p:nvSpPr>
          <p:spPr>
            <a:xfrm>
              <a:off x="6044053" y="2618838"/>
              <a:ext cx="6247217" cy="646331"/>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Wearable Integration: </a:t>
              </a:r>
              <a:r>
                <a:rPr lang="en-US">
                  <a:solidFill>
                    <a:srgbClr val="031635"/>
                  </a:solidFill>
                  <a:latin typeface="Manrope Medium"/>
                  <a:ea typeface="Noto Sans" panose="020B0502040504020204" pitchFamily="34" charset="0"/>
                  <a:cs typeface="Rubik" pitchFamily="2" charset="-79"/>
                </a:rPr>
                <a:t>Incorporate Fitbit/Google Fit APIs to enhance ML predictions with real-time metrics</a:t>
              </a:r>
              <a:endParaRPr lang="en-ID">
                <a:solidFill>
                  <a:srgbClr val="031635"/>
                </a:solidFill>
                <a:latin typeface="Manrope Medium"/>
                <a:ea typeface="Noto Sans" panose="020B0502040504020204" pitchFamily="34" charset="0"/>
                <a:cs typeface="Rubik" pitchFamily="2" charset="-79"/>
              </a:endParaRPr>
            </a:p>
          </p:txBody>
        </p:sp>
      </p:grpSp>
      <p:grpSp>
        <p:nvGrpSpPr>
          <p:cNvPr id="15" name="Group 14"/>
          <p:cNvGrpSpPr/>
          <p:nvPr/>
        </p:nvGrpSpPr>
        <p:grpSpPr>
          <a:xfrm>
            <a:off x="12924197" y="-678732"/>
            <a:ext cx="7251186" cy="5172075"/>
            <a:chOff x="12909140" y="-495852"/>
            <a:chExt cx="7251186" cy="5172075"/>
          </a:xfrm>
        </p:grpSpPr>
        <p:pic>
          <p:nvPicPr>
            <p:cNvPr id="30" name="Picture 29"/>
            <p:cNvPicPr>
              <a:picLocks noChangeAspect="1"/>
            </p:cNvPicPr>
            <p:nvPr/>
          </p:nvPicPr>
          <p:blipFill>
            <a:blip r:embed="rId10">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rcRect l="5903" r="9042"/>
            <a:stretch>
              <a:fillRect/>
            </a:stretch>
          </p:blipFill>
          <p:spPr>
            <a:xfrm>
              <a:off x="12909140" y="-495852"/>
              <a:ext cx="7250818" cy="5172075"/>
            </a:xfrm>
            <a:custGeom>
              <a:avLst/>
              <a:gdLst>
                <a:gd name="connsiteX0" fmla="*/ 276658 w 7250818"/>
                <a:gd name="connsiteY0" fmla="*/ 0 h 5172075"/>
                <a:gd name="connsiteX1" fmla="*/ 6974160 w 7250818"/>
                <a:gd name="connsiteY1" fmla="*/ 0 h 5172075"/>
                <a:gd name="connsiteX2" fmla="*/ 6985874 w 7250818"/>
                <a:gd name="connsiteY2" fmla="*/ 9665 h 5172075"/>
                <a:gd name="connsiteX3" fmla="*/ 7250818 w 7250818"/>
                <a:gd name="connsiteY3" fmla="*/ 649297 h 5172075"/>
                <a:gd name="connsiteX4" fmla="*/ 7250818 w 7250818"/>
                <a:gd name="connsiteY4" fmla="*/ 4267498 h 5172075"/>
                <a:gd name="connsiteX5" fmla="*/ 6346241 w 7250818"/>
                <a:gd name="connsiteY5" fmla="*/ 5172075 h 5172075"/>
                <a:gd name="connsiteX6" fmla="*/ 904577 w 7250818"/>
                <a:gd name="connsiteY6" fmla="*/ 5172075 h 5172075"/>
                <a:gd name="connsiteX7" fmla="*/ 0 w 7250818"/>
                <a:gd name="connsiteY7" fmla="*/ 4267498 h 5172075"/>
                <a:gd name="connsiteX8" fmla="*/ 0 w 7250818"/>
                <a:gd name="connsiteY8" fmla="*/ 649297 h 5172075"/>
                <a:gd name="connsiteX9" fmla="*/ 264945 w 7250818"/>
                <a:gd name="connsiteY9" fmla="*/ 9665 h 51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50818" h="5172075">
                  <a:moveTo>
                    <a:pt x="276658" y="0"/>
                  </a:moveTo>
                  <a:lnTo>
                    <a:pt x="6974160" y="0"/>
                  </a:lnTo>
                  <a:lnTo>
                    <a:pt x="6985874" y="9665"/>
                  </a:lnTo>
                  <a:cubicBezTo>
                    <a:pt x="7149570" y="173361"/>
                    <a:pt x="7250818" y="399505"/>
                    <a:pt x="7250818" y="649297"/>
                  </a:cubicBezTo>
                  <a:lnTo>
                    <a:pt x="7250818" y="4267498"/>
                  </a:lnTo>
                  <a:cubicBezTo>
                    <a:pt x="7250818" y="4767082"/>
                    <a:pt x="6845825" y="5172075"/>
                    <a:pt x="6346241" y="5172075"/>
                  </a:cubicBezTo>
                  <a:lnTo>
                    <a:pt x="904577" y="5172075"/>
                  </a:lnTo>
                  <a:cubicBezTo>
                    <a:pt x="404993" y="5172075"/>
                    <a:pt x="0" y="4767082"/>
                    <a:pt x="0" y="4267498"/>
                  </a:cubicBezTo>
                  <a:lnTo>
                    <a:pt x="0" y="649297"/>
                  </a:lnTo>
                  <a:cubicBezTo>
                    <a:pt x="0" y="399505"/>
                    <a:pt x="101248" y="173361"/>
                    <a:pt x="264945" y="9665"/>
                  </a:cubicBezTo>
                  <a:close/>
                </a:path>
              </a:pathLst>
            </a:custGeom>
            <a:ln>
              <a:noFill/>
            </a:ln>
            <a:effectLst>
              <a:outerShdw blurRad="292100" dist="139700" dir="2700000" algn="tl" rotWithShape="0">
                <a:srgbClr val="333333">
                  <a:alpha val="65000"/>
                </a:srgbClr>
              </a:outerShdw>
            </a:effectLst>
          </p:spPr>
        </p:pic>
        <p:sp>
          <p:nvSpPr>
            <p:cNvPr id="32" name="Freeform 31"/>
            <p:cNvSpPr/>
            <p:nvPr/>
          </p:nvSpPr>
          <p:spPr>
            <a:xfrm rot="10800000" flipV="1">
              <a:off x="12909508" y="3070003"/>
              <a:ext cx="7250818" cy="1600563"/>
            </a:xfrm>
            <a:custGeom>
              <a:avLst/>
              <a:gdLst>
                <a:gd name="connsiteX0" fmla="*/ 7250818 w 7250818"/>
                <a:gd name="connsiteY0" fmla="*/ 0 h 1600563"/>
                <a:gd name="connsiteX1" fmla="*/ 0 w 7250818"/>
                <a:gd name="connsiteY1" fmla="*/ 0 h 1600563"/>
                <a:gd name="connsiteX2" fmla="*/ 0 w 7250818"/>
                <a:gd name="connsiteY2" fmla="*/ 704705 h 1600563"/>
                <a:gd name="connsiteX3" fmla="*/ 722273 w 7250818"/>
                <a:gd name="connsiteY3" fmla="*/ 1590904 h 1600563"/>
                <a:gd name="connsiteX4" fmla="*/ 785561 w 7250818"/>
                <a:gd name="connsiteY4" fmla="*/ 1600563 h 1600563"/>
                <a:gd name="connsiteX5" fmla="*/ 6465257 w 7250818"/>
                <a:gd name="connsiteY5" fmla="*/ 1600563 h 1600563"/>
                <a:gd name="connsiteX6" fmla="*/ 6528545 w 7250818"/>
                <a:gd name="connsiteY6" fmla="*/ 1590904 h 1600563"/>
                <a:gd name="connsiteX7" fmla="*/ 7250818 w 7250818"/>
                <a:gd name="connsiteY7" fmla="*/ 704705 h 16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818" h="1600563">
                  <a:moveTo>
                    <a:pt x="7250818" y="0"/>
                  </a:moveTo>
                  <a:lnTo>
                    <a:pt x="0" y="0"/>
                  </a:lnTo>
                  <a:lnTo>
                    <a:pt x="0" y="704705"/>
                  </a:lnTo>
                  <a:cubicBezTo>
                    <a:pt x="0" y="1141841"/>
                    <a:pt x="310073" y="1506556"/>
                    <a:pt x="722273" y="1590904"/>
                  </a:cubicBezTo>
                  <a:lnTo>
                    <a:pt x="785561" y="1600563"/>
                  </a:lnTo>
                  <a:lnTo>
                    <a:pt x="6465257" y="1600563"/>
                  </a:lnTo>
                  <a:lnTo>
                    <a:pt x="6528545" y="1590904"/>
                  </a:lnTo>
                  <a:cubicBezTo>
                    <a:pt x="6940745" y="1506556"/>
                    <a:pt x="7250818" y="1141841"/>
                    <a:pt x="7250818" y="704705"/>
                  </a:cubicBez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33" name="TextBox 32">
              <a:extLst>
                <a:ext uri="{FF2B5EF4-FFF2-40B4-BE49-F238E27FC236}">
                  <a16:creationId xmlns:a16="http://schemas.microsoft.com/office/drawing/2014/main" id="{D8880A87-0228-511E-382D-ADB8A073FB37}"/>
                </a:ext>
              </a:extLst>
            </p:cNvPr>
            <p:cNvSpPr txBox="1"/>
            <p:nvPr/>
          </p:nvSpPr>
          <p:spPr>
            <a:xfrm>
              <a:off x="13105253" y="3326724"/>
              <a:ext cx="5182748" cy="923330"/>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Telemedicine: </a:t>
              </a:r>
              <a:r>
                <a:rPr lang="en-US">
                  <a:solidFill>
                    <a:srgbClr val="031635"/>
                  </a:solidFill>
                  <a:latin typeface="Manrope Medium"/>
                  <a:ea typeface="Noto Sans" panose="020B0502040504020204" pitchFamily="34" charset="0"/>
                  <a:cs typeface="Rubik" pitchFamily="2" charset="-79"/>
                </a:rPr>
                <a:t>Integrate </a:t>
              </a:r>
              <a:r>
                <a:rPr lang="en-US" err="1">
                  <a:solidFill>
                    <a:srgbClr val="031635"/>
                  </a:solidFill>
                  <a:latin typeface="Manrope Medium"/>
                  <a:ea typeface="Noto Sans" panose="020B0502040504020204" pitchFamily="34" charset="0"/>
                  <a:cs typeface="Rubik" pitchFamily="2" charset="-79"/>
                </a:rPr>
                <a:t>WebRTC</a:t>
              </a:r>
              <a:r>
                <a:rPr lang="en-US">
                  <a:solidFill>
                    <a:srgbClr val="031635"/>
                  </a:solidFill>
                  <a:latin typeface="Manrope Medium"/>
                  <a:ea typeface="Noto Sans" panose="020B0502040504020204" pitchFamily="34" charset="0"/>
                  <a:cs typeface="Rubik" pitchFamily="2" charset="-79"/>
                </a:rPr>
                <a:t>-based consultations with providers like </a:t>
              </a:r>
              <a:r>
                <a:rPr lang="en-US" err="1">
                  <a:solidFill>
                    <a:srgbClr val="031635"/>
                  </a:solidFill>
                  <a:latin typeface="Manrope Medium"/>
                  <a:ea typeface="Noto Sans" panose="020B0502040504020204" pitchFamily="34" charset="0"/>
                  <a:cs typeface="Rubik" pitchFamily="2" charset="-79"/>
                </a:rPr>
                <a:t>Teladoc</a:t>
              </a:r>
              <a:r>
                <a:rPr lang="en-US">
                  <a:solidFill>
                    <a:srgbClr val="031635"/>
                  </a:solidFill>
                  <a:latin typeface="Manrope Medium"/>
                  <a:ea typeface="Noto Sans" panose="020B0502040504020204" pitchFamily="34" charset="0"/>
                  <a:cs typeface="Rubik" pitchFamily="2" charset="-79"/>
                </a:rPr>
                <a:t>, increasing trust and retention</a:t>
              </a:r>
              <a:endParaRPr lang="en-ID">
                <a:solidFill>
                  <a:srgbClr val="031635"/>
                </a:solidFill>
                <a:latin typeface="Manrope Medium"/>
                <a:ea typeface="Noto Sans" panose="020B0502040504020204" pitchFamily="34" charset="0"/>
                <a:cs typeface="Rubik" pitchFamily="2" charset="-79"/>
              </a:endParaRPr>
            </a:p>
          </p:txBody>
        </p:sp>
      </p:grpSp>
      <p:grpSp>
        <p:nvGrpSpPr>
          <p:cNvPr id="10" name="Group 9"/>
          <p:cNvGrpSpPr/>
          <p:nvPr/>
        </p:nvGrpSpPr>
        <p:grpSpPr>
          <a:xfrm>
            <a:off x="5866541" y="6341692"/>
            <a:ext cx="6996707" cy="4197601"/>
            <a:chOff x="5739239" y="6280665"/>
            <a:chExt cx="6996707" cy="4197601"/>
          </a:xfrm>
        </p:grpSpPr>
        <p:pic>
          <p:nvPicPr>
            <p:cNvPr id="41" name="Picture 40"/>
            <p:cNvPicPr>
              <a:picLocks noChangeAspect="1"/>
            </p:cNvPicPr>
            <p:nvPr/>
          </p:nvPicPr>
          <p:blipFill>
            <a:blip r:embed="rId12">
              <a:extLst>
                <a:ext uri="{BEBA8EAE-BF5A-486C-A8C5-ECC9F3942E4B}">
                  <a14:imgProps xmlns:a14="http://schemas.microsoft.com/office/drawing/2010/main">
                    <a14:imgLayer r:embed="rId13">
                      <a14:imgEffect>
                        <a14:artisticBlur/>
                      </a14:imgEffect>
                    </a14:imgLayer>
                  </a14:imgProps>
                </a:ext>
              </a:extLst>
            </a:blip>
            <a:srcRect l="9989" t="2854" r="13239"/>
            <a:stretch>
              <a:fillRect/>
            </a:stretch>
          </p:blipFill>
          <p:spPr>
            <a:xfrm>
              <a:off x="5739240" y="6280665"/>
              <a:ext cx="6856846" cy="4197601"/>
            </a:xfrm>
            <a:custGeom>
              <a:avLst/>
              <a:gdLst>
                <a:gd name="connsiteX0" fmla="*/ 830923 w 6856846"/>
                <a:gd name="connsiteY0" fmla="*/ 0 h 4197601"/>
                <a:gd name="connsiteX1" fmla="*/ 6025924 w 6856846"/>
                <a:gd name="connsiteY1" fmla="*/ 0 h 4197601"/>
                <a:gd name="connsiteX2" fmla="*/ 6839966 w 6856846"/>
                <a:gd name="connsiteY2" fmla="*/ 663463 h 4197601"/>
                <a:gd name="connsiteX3" fmla="*/ 6856846 w 6856846"/>
                <a:gd name="connsiteY3" fmla="*/ 830913 h 4197601"/>
                <a:gd name="connsiteX4" fmla="*/ 6856846 w 6856846"/>
                <a:gd name="connsiteY4" fmla="*/ 4154528 h 4197601"/>
                <a:gd name="connsiteX5" fmla="*/ 6852504 w 6856846"/>
                <a:gd name="connsiteY5" fmla="*/ 4197601 h 4197601"/>
                <a:gd name="connsiteX6" fmla="*/ 4343 w 6856846"/>
                <a:gd name="connsiteY6" fmla="*/ 4197601 h 4197601"/>
                <a:gd name="connsiteX7" fmla="*/ 0 w 6856846"/>
                <a:gd name="connsiteY7" fmla="*/ 4154518 h 4197601"/>
                <a:gd name="connsiteX8" fmla="*/ 0 w 6856846"/>
                <a:gd name="connsiteY8" fmla="*/ 830923 h 4197601"/>
                <a:gd name="connsiteX9" fmla="*/ 830923 w 6856846"/>
                <a:gd name="connsiteY9" fmla="*/ 0 h 419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6846" h="4197601">
                  <a:moveTo>
                    <a:pt x="830923" y="0"/>
                  </a:moveTo>
                  <a:lnTo>
                    <a:pt x="6025924" y="0"/>
                  </a:lnTo>
                  <a:cubicBezTo>
                    <a:pt x="6427467" y="0"/>
                    <a:pt x="6762485" y="284826"/>
                    <a:pt x="6839966" y="663463"/>
                  </a:cubicBezTo>
                  <a:lnTo>
                    <a:pt x="6856846" y="830913"/>
                  </a:lnTo>
                  <a:lnTo>
                    <a:pt x="6856846" y="4154528"/>
                  </a:lnTo>
                  <a:lnTo>
                    <a:pt x="6852504" y="4197601"/>
                  </a:lnTo>
                  <a:lnTo>
                    <a:pt x="4343" y="4197601"/>
                  </a:lnTo>
                  <a:lnTo>
                    <a:pt x="0" y="4154518"/>
                  </a:lnTo>
                  <a:lnTo>
                    <a:pt x="0" y="830923"/>
                  </a:lnTo>
                  <a:cubicBezTo>
                    <a:pt x="0" y="372017"/>
                    <a:pt x="372017" y="0"/>
                    <a:pt x="830923" y="0"/>
                  </a:cubicBezTo>
                  <a:close/>
                </a:path>
              </a:pathLst>
            </a:custGeom>
            <a:ln>
              <a:noFill/>
            </a:ln>
            <a:effectLst>
              <a:outerShdw blurRad="292100" dist="139700" dir="2700000" algn="tl" rotWithShape="0">
                <a:srgbClr val="333333">
                  <a:alpha val="65000"/>
                </a:srgbClr>
              </a:outerShdw>
            </a:effectLst>
          </p:spPr>
        </p:pic>
        <p:sp>
          <p:nvSpPr>
            <p:cNvPr id="43" name="Freeform 42"/>
            <p:cNvSpPr/>
            <p:nvPr/>
          </p:nvSpPr>
          <p:spPr>
            <a:xfrm rot="10800000" flipV="1">
              <a:off x="5739239" y="8822839"/>
              <a:ext cx="6856847" cy="1600563"/>
            </a:xfrm>
            <a:custGeom>
              <a:avLst/>
              <a:gdLst>
                <a:gd name="connsiteX0" fmla="*/ 6856847 w 6856847"/>
                <a:gd name="connsiteY0" fmla="*/ 0 h 1600563"/>
                <a:gd name="connsiteX1" fmla="*/ 0 w 6856847"/>
                <a:gd name="connsiteY1" fmla="*/ 0 h 1600563"/>
                <a:gd name="connsiteX2" fmla="*/ 0 w 6856847"/>
                <a:gd name="connsiteY2" fmla="*/ 1600563 h 1600563"/>
                <a:gd name="connsiteX3" fmla="*/ 6856847 w 6856847"/>
                <a:gd name="connsiteY3" fmla="*/ 1600563 h 1600563"/>
              </a:gdLst>
              <a:ahLst/>
              <a:cxnLst>
                <a:cxn ang="0">
                  <a:pos x="connsiteX0" y="connsiteY0"/>
                </a:cxn>
                <a:cxn ang="0">
                  <a:pos x="connsiteX1" y="connsiteY1"/>
                </a:cxn>
                <a:cxn ang="0">
                  <a:pos x="connsiteX2" y="connsiteY2"/>
                </a:cxn>
                <a:cxn ang="0">
                  <a:pos x="connsiteX3" y="connsiteY3"/>
                </a:cxn>
              </a:cxnLst>
              <a:rect l="l" t="t" r="r" b="b"/>
              <a:pathLst>
                <a:path w="6856847" h="1600563">
                  <a:moveTo>
                    <a:pt x="6856847" y="0"/>
                  </a:moveTo>
                  <a:lnTo>
                    <a:pt x="0" y="0"/>
                  </a:lnTo>
                  <a:lnTo>
                    <a:pt x="0" y="1600563"/>
                  </a:lnTo>
                  <a:lnTo>
                    <a:pt x="6856847" y="1600563"/>
                  </a:ln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5" name="TextBox 44">
              <a:extLst>
                <a:ext uri="{FF2B5EF4-FFF2-40B4-BE49-F238E27FC236}">
                  <a16:creationId xmlns:a16="http://schemas.microsoft.com/office/drawing/2014/main" id="{D8880A87-0228-511E-382D-ADB8A073FB37}"/>
                </a:ext>
              </a:extLst>
            </p:cNvPr>
            <p:cNvSpPr txBox="1"/>
            <p:nvPr/>
          </p:nvSpPr>
          <p:spPr>
            <a:xfrm>
              <a:off x="5993090" y="8968109"/>
              <a:ext cx="6742856" cy="1200329"/>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Enhanced Visualization: </a:t>
              </a:r>
              <a:r>
                <a:rPr lang="en-US">
                  <a:solidFill>
                    <a:srgbClr val="031635"/>
                  </a:solidFill>
                  <a:latin typeface="Manrope Medium"/>
                  <a:ea typeface="Noto Sans" panose="020B0502040504020204" pitchFamily="34" charset="0"/>
                  <a:cs typeface="Rubik" pitchFamily="2" charset="-79"/>
                </a:rPr>
                <a:t>Add Chart.js-based health trend charts, boosting engagement. These enhancements will broaden accessibility, improve diagnostic accuracy, and ensure scalability for global adoption.</a:t>
              </a:r>
              <a:endParaRPr lang="en-ID">
                <a:solidFill>
                  <a:srgbClr val="031635"/>
                </a:solidFill>
                <a:latin typeface="Manrope Medium"/>
                <a:ea typeface="Noto Sans" panose="020B0502040504020204" pitchFamily="34" charset="0"/>
                <a:cs typeface="Rubik" pitchFamily="2" charset="-79"/>
              </a:endParaRPr>
            </a:p>
          </p:txBody>
        </p:sp>
      </p:grpSp>
      <p:grpSp>
        <p:nvGrpSpPr>
          <p:cNvPr id="14" name="Group 13"/>
          <p:cNvGrpSpPr/>
          <p:nvPr/>
        </p:nvGrpSpPr>
        <p:grpSpPr>
          <a:xfrm>
            <a:off x="12977237" y="4970981"/>
            <a:ext cx="7281299" cy="5316019"/>
            <a:chOff x="12959315" y="4986221"/>
            <a:chExt cx="7281299" cy="5316019"/>
          </a:xfrm>
        </p:grpSpPr>
        <p:pic>
          <p:nvPicPr>
            <p:cNvPr id="53" name="Picture 52"/>
            <p:cNvPicPr>
              <a:picLocks noChangeAspect="1"/>
            </p:cNvPicPr>
            <p:nvPr/>
          </p:nvPicPr>
          <p:blipFill>
            <a:blip r:embed="rId14">
              <a:extLst>
                <a:ext uri="{BEBA8EAE-BF5A-486C-A8C5-ECC9F3942E4B}">
                  <a14:imgProps xmlns:a14="http://schemas.microsoft.com/office/drawing/2010/main">
                    <a14:imgLayer r:embed="rId15">
                      <a14:imgEffect>
                        <a14:artisticBlur/>
                      </a14:imgEffect>
                    </a14:imgLayer>
                  </a14:imgProps>
                </a:ext>
                <a:ext uri="{28A0092B-C50C-407E-A947-70E740481C1C}">
                  <a14:useLocalDpi xmlns:a14="http://schemas.microsoft.com/office/drawing/2010/main" val="0"/>
                </a:ext>
              </a:extLst>
            </a:blip>
            <a:srcRect l="12646" r="525"/>
            <a:stretch>
              <a:fillRect/>
            </a:stretch>
          </p:blipFill>
          <p:spPr>
            <a:xfrm>
              <a:off x="12989796" y="4986221"/>
              <a:ext cx="7250818" cy="5300779"/>
            </a:xfrm>
            <a:custGeom>
              <a:avLst/>
              <a:gdLst>
                <a:gd name="connsiteX0" fmla="*/ 904577 w 7250818"/>
                <a:gd name="connsiteY0" fmla="*/ 0 h 5300779"/>
                <a:gd name="connsiteX1" fmla="*/ 6346241 w 7250818"/>
                <a:gd name="connsiteY1" fmla="*/ 0 h 5300779"/>
                <a:gd name="connsiteX2" fmla="*/ 7250818 w 7250818"/>
                <a:gd name="connsiteY2" fmla="*/ 904577 h 5300779"/>
                <a:gd name="connsiteX3" fmla="*/ 7250818 w 7250818"/>
                <a:gd name="connsiteY3" fmla="*/ 4522778 h 5300779"/>
                <a:gd name="connsiteX4" fmla="*/ 6851999 w 7250818"/>
                <a:gd name="connsiteY4" fmla="*/ 5272868 h 5300779"/>
                <a:gd name="connsiteX5" fmla="*/ 6806055 w 7250818"/>
                <a:gd name="connsiteY5" fmla="*/ 5300779 h 5300779"/>
                <a:gd name="connsiteX6" fmla="*/ 444763 w 7250818"/>
                <a:gd name="connsiteY6" fmla="*/ 5300779 h 5300779"/>
                <a:gd name="connsiteX7" fmla="*/ 398820 w 7250818"/>
                <a:gd name="connsiteY7" fmla="*/ 5272868 h 5300779"/>
                <a:gd name="connsiteX8" fmla="*/ 0 w 7250818"/>
                <a:gd name="connsiteY8" fmla="*/ 4522778 h 5300779"/>
                <a:gd name="connsiteX9" fmla="*/ 0 w 7250818"/>
                <a:gd name="connsiteY9" fmla="*/ 904577 h 5300779"/>
                <a:gd name="connsiteX10" fmla="*/ 904577 w 7250818"/>
                <a:gd name="connsiteY10" fmla="*/ 0 h 530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50818" h="5300779">
                  <a:moveTo>
                    <a:pt x="904577" y="0"/>
                  </a:moveTo>
                  <a:lnTo>
                    <a:pt x="6346241" y="0"/>
                  </a:lnTo>
                  <a:cubicBezTo>
                    <a:pt x="6845825" y="0"/>
                    <a:pt x="7250818" y="404993"/>
                    <a:pt x="7250818" y="904577"/>
                  </a:cubicBezTo>
                  <a:lnTo>
                    <a:pt x="7250818" y="4522778"/>
                  </a:lnTo>
                  <a:cubicBezTo>
                    <a:pt x="7250818" y="4835018"/>
                    <a:pt x="7092618" y="5110309"/>
                    <a:pt x="6851999" y="5272868"/>
                  </a:cubicBezTo>
                  <a:lnTo>
                    <a:pt x="6806055" y="5300779"/>
                  </a:lnTo>
                  <a:lnTo>
                    <a:pt x="444763" y="5300779"/>
                  </a:lnTo>
                  <a:lnTo>
                    <a:pt x="398820" y="5272868"/>
                  </a:lnTo>
                  <a:cubicBezTo>
                    <a:pt x="158201" y="5110309"/>
                    <a:pt x="0" y="4835018"/>
                    <a:pt x="0" y="4522778"/>
                  </a:cubicBezTo>
                  <a:lnTo>
                    <a:pt x="0" y="904577"/>
                  </a:lnTo>
                  <a:cubicBezTo>
                    <a:pt x="0" y="404993"/>
                    <a:pt x="404993" y="0"/>
                    <a:pt x="904577" y="0"/>
                  </a:cubicBezTo>
                  <a:close/>
                </a:path>
              </a:pathLst>
            </a:custGeom>
            <a:ln>
              <a:noFill/>
            </a:ln>
            <a:effectLst>
              <a:outerShdw blurRad="292100" dist="139700" dir="2700000" algn="tl" rotWithShape="0">
                <a:srgbClr val="333333">
                  <a:alpha val="65000"/>
                </a:srgbClr>
              </a:outerShdw>
            </a:effectLst>
          </p:spPr>
        </p:pic>
        <p:sp>
          <p:nvSpPr>
            <p:cNvPr id="56" name="Freeform 55"/>
            <p:cNvSpPr/>
            <p:nvPr/>
          </p:nvSpPr>
          <p:spPr>
            <a:xfrm rot="10800000" flipV="1">
              <a:off x="12959315" y="8455733"/>
              <a:ext cx="7239897" cy="1846507"/>
            </a:xfrm>
            <a:custGeom>
              <a:avLst/>
              <a:gdLst>
                <a:gd name="connsiteX0" fmla="*/ 7239897 w 7239897"/>
                <a:gd name="connsiteY0" fmla="*/ 0 h 1332229"/>
                <a:gd name="connsiteX1" fmla="*/ 0 w 7239897"/>
                <a:gd name="connsiteY1" fmla="*/ 0 h 1332229"/>
                <a:gd name="connsiteX2" fmla="*/ 0 w 7239897"/>
                <a:gd name="connsiteY2" fmla="*/ 554228 h 1332229"/>
                <a:gd name="connsiteX3" fmla="*/ 398819 w 7239897"/>
                <a:gd name="connsiteY3" fmla="*/ 1304318 h 1332229"/>
                <a:gd name="connsiteX4" fmla="*/ 444763 w 7239897"/>
                <a:gd name="connsiteY4" fmla="*/ 1332229 h 1332229"/>
                <a:gd name="connsiteX5" fmla="*/ 6806055 w 7239897"/>
                <a:gd name="connsiteY5" fmla="*/ 1332229 h 1332229"/>
                <a:gd name="connsiteX6" fmla="*/ 6851998 w 7239897"/>
                <a:gd name="connsiteY6" fmla="*/ 1304318 h 1332229"/>
                <a:gd name="connsiteX7" fmla="*/ 7222339 w 7239897"/>
                <a:gd name="connsiteY7" fmla="*/ 780296 h 1332229"/>
                <a:gd name="connsiteX8" fmla="*/ 7239897 w 7239897"/>
                <a:gd name="connsiteY8" fmla="*/ 688532 h 133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897" h="1332229">
                  <a:moveTo>
                    <a:pt x="7239897" y="0"/>
                  </a:moveTo>
                  <a:lnTo>
                    <a:pt x="0" y="0"/>
                  </a:lnTo>
                  <a:lnTo>
                    <a:pt x="0" y="554228"/>
                  </a:lnTo>
                  <a:cubicBezTo>
                    <a:pt x="0" y="866468"/>
                    <a:pt x="158200" y="1141759"/>
                    <a:pt x="398819" y="1304318"/>
                  </a:cubicBezTo>
                  <a:lnTo>
                    <a:pt x="444763" y="1332229"/>
                  </a:lnTo>
                  <a:lnTo>
                    <a:pt x="6806055" y="1332229"/>
                  </a:lnTo>
                  <a:lnTo>
                    <a:pt x="6851998" y="1304318"/>
                  </a:lnTo>
                  <a:cubicBezTo>
                    <a:pt x="7032462" y="1182398"/>
                    <a:pt x="7166566" y="997067"/>
                    <a:pt x="7222339" y="780296"/>
                  </a:cubicBezTo>
                  <a:lnTo>
                    <a:pt x="7239897" y="688532"/>
                  </a:lnTo>
                  <a:close/>
                </a:path>
              </a:pathLst>
            </a:cu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wrap="square"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4" name="TextBox 43">
              <a:extLst>
                <a:ext uri="{FF2B5EF4-FFF2-40B4-BE49-F238E27FC236}">
                  <a16:creationId xmlns:a16="http://schemas.microsoft.com/office/drawing/2014/main" id="{D8880A87-0228-511E-382D-ADB8A073FB37}"/>
                </a:ext>
              </a:extLst>
            </p:cNvPr>
            <p:cNvSpPr txBox="1"/>
            <p:nvPr/>
          </p:nvSpPr>
          <p:spPr>
            <a:xfrm>
              <a:off x="13346041" y="8691110"/>
              <a:ext cx="4941959" cy="1477328"/>
            </a:xfrm>
            <a:prstGeom prst="rect">
              <a:avLst/>
            </a:prstGeom>
            <a:noFill/>
          </p:spPr>
          <p:txBody>
            <a:bodyPr wrap="square" rtlCol="0">
              <a:spAutoFit/>
            </a:bodyPr>
            <a:lstStyle/>
            <a:p>
              <a:r>
                <a:rPr lang="en-US" b="1">
                  <a:solidFill>
                    <a:srgbClr val="031635"/>
                  </a:solidFill>
                  <a:latin typeface="Manrope Medium"/>
                  <a:ea typeface="Noto Sans" panose="020B0502040504020204" pitchFamily="34" charset="0"/>
                  <a:cs typeface="Rubik" pitchFamily="2" charset="-79"/>
                </a:rPr>
                <a:t>Model Enhancement and Expansion</a:t>
              </a:r>
              <a:r>
                <a:rPr lang="en-US">
                  <a:solidFill>
                    <a:srgbClr val="031635"/>
                  </a:solidFill>
                  <a:latin typeface="Manrope Medium"/>
                  <a:ea typeface="Noto Sans" panose="020B0502040504020204" pitchFamily="34" charset="0"/>
                  <a:cs typeface="Rubik" pitchFamily="2" charset="-79"/>
                </a:rPr>
                <a:t>: Use </a:t>
              </a:r>
              <a:r>
                <a:rPr lang="en-US" err="1">
                  <a:solidFill>
                    <a:srgbClr val="031635"/>
                  </a:solidFill>
                  <a:latin typeface="Manrope Medium"/>
                  <a:ea typeface="Noto Sans" panose="020B0502040504020204" pitchFamily="34" charset="0"/>
                  <a:cs typeface="Rubik" pitchFamily="2" charset="-79"/>
                </a:rPr>
                <a:t>MLflow</a:t>
              </a:r>
              <a:r>
                <a:rPr lang="en-US">
                  <a:solidFill>
                    <a:srgbClr val="031635"/>
                  </a:solidFill>
                  <a:latin typeface="Manrope Medium"/>
                  <a:ea typeface="Noto Sans" panose="020B0502040504020204" pitchFamily="34" charset="0"/>
                  <a:cs typeface="Rubik" pitchFamily="2" charset="-79"/>
                </a:rPr>
                <a:t> for automated retraining and extend disease coverage with new models (e.g., respiratory) using </a:t>
              </a:r>
              <a:r>
                <a:rPr lang="en-US" err="1">
                  <a:solidFill>
                    <a:srgbClr val="031635"/>
                  </a:solidFill>
                  <a:latin typeface="Manrope Medium"/>
                  <a:ea typeface="Noto Sans" panose="020B0502040504020204" pitchFamily="34" charset="0"/>
                  <a:cs typeface="Rubik" pitchFamily="2" charset="-79"/>
                </a:rPr>
                <a:t>Kaggle</a:t>
              </a:r>
              <a:r>
                <a:rPr lang="en-US">
                  <a:solidFill>
                    <a:srgbClr val="031635"/>
                  </a:solidFill>
                  <a:latin typeface="Manrope Medium"/>
                  <a:ea typeface="Noto Sans" panose="020B0502040504020204" pitchFamily="34" charset="0"/>
                  <a:cs typeface="Rubik" pitchFamily="2" charset="-79"/>
                </a:rPr>
                <a:t>/MIMIC-III datasets within 12–24 months.</a:t>
              </a:r>
              <a:endParaRPr lang="en-ID">
                <a:solidFill>
                  <a:srgbClr val="031635"/>
                </a:solidFill>
                <a:latin typeface="Manrope Medium"/>
                <a:ea typeface="Noto Sans" panose="020B0502040504020204" pitchFamily="34" charset="0"/>
                <a:cs typeface="Rubik" pitchFamily="2" charset="-79"/>
              </a:endParaRPr>
            </a:p>
          </p:txBody>
        </p:sp>
      </p:grpSp>
    </p:spTree>
    <p:extLst>
      <p:ext uri="{BB962C8B-B14F-4D97-AF65-F5344CB8AC3E}">
        <p14:creationId xmlns:p14="http://schemas.microsoft.com/office/powerpoint/2010/main" val="4221775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D338C-11AB-142A-22B1-77F9F49CDF26}"/>
            </a:ext>
          </a:extLst>
        </p:cNvPr>
        <p:cNvGrpSpPr/>
        <p:nvPr/>
      </p:nvGrpSpPr>
      <p:grpSpPr>
        <a:xfrm>
          <a:off x="0" y="0"/>
          <a:ext cx="0" cy="0"/>
          <a:chOff x="0" y="0"/>
          <a:chExt cx="0" cy="0"/>
        </a:xfrm>
      </p:grpSpPr>
      <p:sp>
        <p:nvSpPr>
          <p:cNvPr id="23" name="TextBox 1">
            <a:extLst>
              <a:ext uri="{FF2B5EF4-FFF2-40B4-BE49-F238E27FC236}">
                <a16:creationId xmlns:a16="http://schemas.microsoft.com/office/drawing/2014/main" id="{A118DFB5-3E88-DD31-A4F9-A000D2817AAE}"/>
              </a:ext>
            </a:extLst>
          </p:cNvPr>
          <p:cNvSpPr/>
          <p:nvPr/>
        </p:nvSpPr>
        <p:spPr>
          <a:xfrm>
            <a:off x="315359" y="366840"/>
            <a:ext cx="1053792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lnSpc>
                <a:spcPct val="100000"/>
              </a:lnSpc>
            </a:pPr>
            <a:r>
              <a:rPr lang="en-GB" sz="6000">
                <a:solidFill>
                  <a:srgbClr val="031635"/>
                </a:solidFill>
                <a:latin typeface="Manrope SemiBold"/>
                <a:ea typeface="Noto Sans"/>
              </a:rPr>
              <a:t>Conclusion for</a:t>
            </a:r>
            <a:r>
              <a:rPr lang="ar-EG" sz="6000">
                <a:solidFill>
                  <a:srgbClr val="000000"/>
                </a:solidFill>
                <a:latin typeface="Arial"/>
              </a:rPr>
              <a:t> </a:t>
            </a:r>
            <a:r>
              <a:rPr lang="en-GB" sz="6000">
                <a:solidFill>
                  <a:srgbClr val="36D17B"/>
                </a:solidFill>
                <a:latin typeface="Manrope SemiBold"/>
                <a:ea typeface="Noto Sans"/>
              </a:rPr>
              <a:t>Presentation</a:t>
            </a:r>
            <a:endParaRPr lang="en-US" sz="6000">
              <a:solidFill>
                <a:srgbClr val="000000"/>
              </a:solidFill>
              <a:latin typeface="Arial"/>
            </a:endParaRPr>
          </a:p>
        </p:txBody>
      </p:sp>
      <p:sp>
        <p:nvSpPr>
          <p:cNvPr id="24" name="TextBox 23">
            <a:extLst>
              <a:ext uri="{FF2B5EF4-FFF2-40B4-BE49-F238E27FC236}">
                <a16:creationId xmlns:a16="http://schemas.microsoft.com/office/drawing/2014/main" id="{2041A25D-E5E2-A10D-E481-E2F62146D86A}"/>
              </a:ext>
            </a:extLst>
          </p:cNvPr>
          <p:cNvSpPr txBox="1"/>
          <p:nvPr/>
        </p:nvSpPr>
        <p:spPr>
          <a:xfrm>
            <a:off x="915540" y="1520249"/>
            <a:ext cx="16621200" cy="8229600"/>
          </a:xfrm>
          <a:prstGeom prst="rect">
            <a:avLst/>
          </a:prstGeom>
          <a:noFill/>
          <a:ln w="0">
            <a:noFill/>
          </a:ln>
        </p:spPr>
        <p:txBody>
          <a:bodyPr lIns="90000" tIns="45000" rIns="90000" bIns="45000" anchor="t">
            <a:noAutofit/>
          </a:bodyPr>
          <a:lstStyle/>
          <a:p>
            <a:pPr>
              <a:lnSpc>
                <a:spcPct val="150000"/>
              </a:lnSpc>
              <a:spcBef>
                <a:spcPts val="1200"/>
              </a:spcBef>
              <a:spcAft>
                <a:spcPts val="1200"/>
              </a:spcAft>
            </a:pPr>
            <a:r>
              <a:rPr lang="en-US" sz="2800">
                <a:solidFill>
                  <a:srgbClr val="000000"/>
                </a:solidFill>
                <a:latin typeface="Mulish"/>
                <a:ea typeface="Noto Sans"/>
              </a:rPr>
              <a:t>TASHKHISI represents a significant advancement in accessible healthcare, delivering a web-based platform that integrates symptom-based and AI-driven diagnostics to empower users in underserved regions. By combining </a:t>
            </a:r>
            <a:r>
              <a:rPr lang="en-US" sz="2800" err="1">
                <a:solidFill>
                  <a:srgbClr val="000000"/>
                </a:solidFill>
                <a:latin typeface="Mulish"/>
                <a:ea typeface="Noto Sans"/>
              </a:rPr>
              <a:t>Priaid’s</a:t>
            </a:r>
            <a:r>
              <a:rPr lang="en-US" sz="2800">
                <a:solidFill>
                  <a:srgbClr val="000000"/>
                </a:solidFill>
                <a:latin typeface="Mulish"/>
                <a:ea typeface="Noto Sans"/>
              </a:rPr>
              <a:t> API with ML models for malaria, diabetes, heart disease, liver disease, and fetal health, the system achieves 85–95% accuracy and response times competitive with commercial apps (1.2–6s). Its user-centric design, with secure authentication, personalized tracking, and WCAG 2.1 compliance, ensures usability across diverse demographics. The open-source, scalable architecture (Flask, MySQL, AWS) supports future growth, while GDPR-compliant data handling sets an ethical standard. By addressing gaps in existing tools like Ada and WebMD, TASHKHISI promotes early detection, health education, and equity, potentially reducing global healthcare costs and improving outcomes.</a:t>
            </a:r>
            <a:endParaRPr lang="en-US" sz="2800" b="0" u="none" strike="noStrike">
              <a:solidFill>
                <a:srgbClr val="000000"/>
              </a:solidFill>
              <a:uFillTx/>
              <a:latin typeface="Mulish"/>
            </a:endParaRPr>
          </a:p>
        </p:txBody>
      </p:sp>
    </p:spTree>
    <p:extLst>
      <p:ext uri="{BB962C8B-B14F-4D97-AF65-F5344CB8AC3E}">
        <p14:creationId xmlns:p14="http://schemas.microsoft.com/office/powerpoint/2010/main" val="925874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extBox 2"/>
          <p:cNvSpPr/>
          <p:nvPr/>
        </p:nvSpPr>
        <p:spPr>
          <a:xfrm>
            <a:off x="485640" y="458280"/>
            <a:ext cx="45414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GB" sz="5400" b="0" u="none" strike="noStrike">
                <a:solidFill>
                  <a:srgbClr val="031635"/>
                </a:solidFill>
                <a:uFillTx/>
                <a:latin typeface="Manrope SemiBold"/>
                <a:ea typeface="Noto Sans"/>
              </a:rPr>
              <a:t>References </a:t>
            </a:r>
            <a:endParaRPr lang="en-US" sz="5400" b="0" u="none" strike="noStrike">
              <a:solidFill>
                <a:srgbClr val="000000"/>
              </a:solidFill>
              <a:uFillTx/>
              <a:latin typeface="Arial"/>
            </a:endParaRPr>
          </a:p>
        </p:txBody>
      </p:sp>
      <p:sp>
        <p:nvSpPr>
          <p:cNvPr id="415" name="Rectangle 419"/>
          <p:cNvSpPr/>
          <p:nvPr/>
        </p:nvSpPr>
        <p:spPr>
          <a:xfrm>
            <a:off x="4051800" y="2057400"/>
            <a:ext cx="3261960" cy="42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2400" b="0" u="none" strike="noStrike">
              <a:solidFill>
                <a:srgbClr val="000000"/>
              </a:solidFill>
              <a:uFillTx/>
              <a:latin typeface="Arial"/>
            </a:endParaRPr>
          </a:p>
        </p:txBody>
      </p:sp>
      <p:sp>
        <p:nvSpPr>
          <p:cNvPr id="4" name="Rectangle 3"/>
          <p:cNvSpPr/>
          <p:nvPr/>
        </p:nvSpPr>
        <p:spPr>
          <a:xfrm>
            <a:off x="485640" y="1150108"/>
            <a:ext cx="17802360" cy="7866897"/>
          </a:xfrm>
          <a:prstGeom prst="rect">
            <a:avLst/>
          </a:prstGeom>
        </p:spPr>
        <p:txBody>
          <a:bodyPr wrap="square">
            <a:spAutoFit/>
          </a:bodyPr>
          <a:lstStyle/>
          <a:p>
            <a:pPr>
              <a:lnSpc>
                <a:spcPct val="150000"/>
              </a:lnSpc>
              <a:spcBef>
                <a:spcPts val="600"/>
              </a:spcBef>
              <a:spcAft>
                <a:spcPts val="600"/>
              </a:spcAft>
            </a:pPr>
            <a:endParaRPr lang="en-US" b="1"/>
          </a:p>
          <a:p>
            <a:pPr>
              <a:lnSpc>
                <a:spcPct val="150000"/>
              </a:lnSpc>
              <a:spcBef>
                <a:spcPts val="600"/>
              </a:spcBef>
              <a:spcAft>
                <a:spcPts val="600"/>
              </a:spcAft>
              <a:buFont typeface="Arial" panose="020B0604020202020204" pitchFamily="34" charset="0"/>
              <a:buChar char="•"/>
            </a:pPr>
            <a:r>
              <a:rPr lang="en-US" err="1"/>
              <a:t>ApiMedic</a:t>
            </a:r>
            <a:r>
              <a:rPr lang="en-US"/>
              <a:t>. (</a:t>
            </a:r>
            <a:r>
              <a:rPr lang="en-US" err="1"/>
              <a:t>n.d.</a:t>
            </a:r>
            <a:r>
              <a:rPr lang="en-US"/>
              <a:t>). Symptom Checker API. Retrieved June 9, 2025, from </a:t>
            </a:r>
            <a:r>
              <a:rPr lang="en-US">
                <a:hlinkClick r:id="rId2"/>
              </a:rPr>
              <a:t>https://apimedic.com/</a:t>
            </a:r>
            <a:endParaRPr lang="en-US"/>
          </a:p>
          <a:p>
            <a:pPr>
              <a:lnSpc>
                <a:spcPct val="150000"/>
              </a:lnSpc>
              <a:spcBef>
                <a:spcPts val="600"/>
              </a:spcBef>
              <a:spcAft>
                <a:spcPts val="600"/>
              </a:spcAft>
              <a:buFont typeface="Arial" panose="020B0604020202020204" pitchFamily="34" charset="0"/>
              <a:buChar char="•"/>
            </a:pPr>
            <a:r>
              <a:rPr lang="en-US"/>
              <a:t>Flask. (</a:t>
            </a:r>
            <a:r>
              <a:rPr lang="en-US" err="1"/>
              <a:t>n.d.</a:t>
            </a:r>
            <a:r>
              <a:rPr lang="en-US"/>
              <a:t>). Flask documentation. Retrieved June 9, 2025, from </a:t>
            </a:r>
            <a:r>
              <a:rPr lang="en-US">
                <a:hlinkClick r:id="rId3"/>
              </a:rPr>
              <a:t>https://flask.palletsprojects.com/</a:t>
            </a:r>
            <a:endParaRPr lang="en-US"/>
          </a:p>
          <a:p>
            <a:pPr>
              <a:lnSpc>
                <a:spcPct val="150000"/>
              </a:lnSpc>
              <a:spcBef>
                <a:spcPts val="600"/>
              </a:spcBef>
              <a:spcAft>
                <a:spcPts val="600"/>
              </a:spcAft>
              <a:buFont typeface="Arial" panose="020B0604020202020204" pitchFamily="34" charset="0"/>
              <a:buChar char="•"/>
            </a:pPr>
            <a:r>
              <a:rPr lang="en-US"/>
              <a:t>Howard, J., &amp; </a:t>
            </a:r>
            <a:r>
              <a:rPr lang="en-US" err="1"/>
              <a:t>Gugger</a:t>
            </a:r>
            <a:r>
              <a:rPr lang="en-US"/>
              <a:t>, S. (2020). </a:t>
            </a:r>
            <a:r>
              <a:rPr lang="en-US" err="1"/>
              <a:t>fastai</a:t>
            </a:r>
            <a:r>
              <a:rPr lang="en-US"/>
              <a:t>: A layered API for deep learning. </a:t>
            </a:r>
            <a:r>
              <a:rPr lang="en-US" i="1"/>
              <a:t>Information</a:t>
            </a:r>
            <a:r>
              <a:rPr lang="en-US"/>
              <a:t>, 11(2), Article 108. </a:t>
            </a:r>
            <a:r>
              <a:rPr lang="en-US">
                <a:hlinkClick r:id="rId4"/>
              </a:rPr>
              <a:t>https://doi.org/10.3390/info11020108</a:t>
            </a:r>
            <a:endParaRPr lang="en-US"/>
          </a:p>
          <a:p>
            <a:pPr>
              <a:lnSpc>
                <a:spcPct val="150000"/>
              </a:lnSpc>
              <a:spcBef>
                <a:spcPts val="600"/>
              </a:spcBef>
              <a:spcAft>
                <a:spcPts val="600"/>
              </a:spcAft>
              <a:buFont typeface="Arial" panose="020B0604020202020204" pitchFamily="34" charset="0"/>
              <a:buChar char="•"/>
            </a:pPr>
            <a:r>
              <a:rPr lang="en-US" err="1"/>
              <a:t>Joblib</a:t>
            </a:r>
            <a:r>
              <a:rPr lang="en-US"/>
              <a:t> Developers. (</a:t>
            </a:r>
            <a:r>
              <a:rPr lang="en-US" err="1"/>
              <a:t>n.d.</a:t>
            </a:r>
            <a:r>
              <a:rPr lang="en-US"/>
              <a:t>). </a:t>
            </a:r>
            <a:r>
              <a:rPr lang="en-US" err="1"/>
              <a:t>Joblib</a:t>
            </a:r>
            <a:r>
              <a:rPr lang="en-US"/>
              <a:t>: Running Python functions as pipeline jobs. Retrieved June 9, 2025, from </a:t>
            </a:r>
            <a:r>
              <a:rPr lang="en-US">
                <a:hlinkClick r:id="rId5"/>
              </a:rPr>
              <a:t>https://joblib.readthedocs.io/</a:t>
            </a:r>
            <a:endParaRPr lang="en-US"/>
          </a:p>
          <a:p>
            <a:pPr>
              <a:lnSpc>
                <a:spcPct val="150000"/>
              </a:lnSpc>
              <a:spcBef>
                <a:spcPts val="600"/>
              </a:spcBef>
              <a:spcAft>
                <a:spcPts val="600"/>
              </a:spcAft>
              <a:buFont typeface="Arial" panose="020B0604020202020204" pitchFamily="34" charset="0"/>
              <a:buChar char="•"/>
            </a:pPr>
            <a:r>
              <a:rPr lang="en-US" err="1"/>
              <a:t>NumPy</a:t>
            </a:r>
            <a:r>
              <a:rPr lang="en-US"/>
              <a:t> Developers. (</a:t>
            </a:r>
            <a:r>
              <a:rPr lang="en-US" err="1"/>
              <a:t>n.d.</a:t>
            </a:r>
            <a:r>
              <a:rPr lang="en-US"/>
              <a:t>). </a:t>
            </a:r>
            <a:r>
              <a:rPr lang="en-US" err="1"/>
              <a:t>NumPy</a:t>
            </a:r>
            <a:r>
              <a:rPr lang="en-US"/>
              <a:t>. Retrieved June 9, 2025, from </a:t>
            </a:r>
            <a:r>
              <a:rPr lang="en-US">
                <a:hlinkClick r:id="rId6"/>
              </a:rPr>
              <a:t>https://numpy.org/</a:t>
            </a:r>
            <a:endParaRPr lang="en-US"/>
          </a:p>
          <a:p>
            <a:pPr>
              <a:lnSpc>
                <a:spcPct val="150000"/>
              </a:lnSpc>
              <a:spcBef>
                <a:spcPts val="600"/>
              </a:spcBef>
              <a:spcAft>
                <a:spcPts val="600"/>
              </a:spcAft>
              <a:buFont typeface="Arial" panose="020B0604020202020204" pitchFamily="34" charset="0"/>
              <a:buChar char="•"/>
            </a:pPr>
            <a:r>
              <a:rPr lang="en-US" err="1"/>
              <a:t>OpenCV</a:t>
            </a:r>
            <a:r>
              <a:rPr lang="en-US"/>
              <a:t>. (</a:t>
            </a:r>
            <a:r>
              <a:rPr lang="en-US" err="1"/>
              <a:t>n.d.</a:t>
            </a:r>
            <a:r>
              <a:rPr lang="en-US"/>
              <a:t>). </a:t>
            </a:r>
            <a:r>
              <a:rPr lang="en-US" err="1"/>
              <a:t>OpenCV</a:t>
            </a:r>
            <a:r>
              <a:rPr lang="en-US"/>
              <a:t> library. Retrieved June 9, 2025, from </a:t>
            </a:r>
            <a:r>
              <a:rPr lang="en-US">
                <a:hlinkClick r:id="rId7"/>
              </a:rPr>
              <a:t>https://opencv.org/</a:t>
            </a:r>
            <a:endParaRPr lang="en-US"/>
          </a:p>
          <a:p>
            <a:pPr>
              <a:lnSpc>
                <a:spcPct val="150000"/>
              </a:lnSpc>
              <a:spcBef>
                <a:spcPts val="600"/>
              </a:spcBef>
              <a:spcAft>
                <a:spcPts val="600"/>
              </a:spcAft>
              <a:buFont typeface="Arial" panose="020B0604020202020204" pitchFamily="34" charset="0"/>
              <a:buChar char="•"/>
            </a:pPr>
            <a:r>
              <a:rPr lang="en-US"/>
              <a:t>Pandas Development Team. (2020). pandas-dev/pandas: Pandas. </a:t>
            </a:r>
            <a:r>
              <a:rPr lang="en-US" i="1" err="1"/>
              <a:t>Zenodo</a:t>
            </a:r>
            <a:r>
              <a:rPr lang="en-US"/>
              <a:t>. </a:t>
            </a:r>
            <a:r>
              <a:rPr lang="en-US">
                <a:hlinkClick r:id="rId8"/>
              </a:rPr>
              <a:t>https://doi.org/10.5281/zenodo.3509134</a:t>
            </a:r>
            <a:endParaRPr lang="en-US"/>
          </a:p>
          <a:p>
            <a:pPr>
              <a:lnSpc>
                <a:spcPct val="150000"/>
              </a:lnSpc>
              <a:spcBef>
                <a:spcPts val="600"/>
              </a:spcBef>
              <a:spcAft>
                <a:spcPts val="600"/>
              </a:spcAft>
              <a:buFont typeface="Arial" panose="020B0604020202020204" pitchFamily="34" charset="0"/>
              <a:buChar char="•"/>
            </a:pPr>
            <a:r>
              <a:rPr lang="en-US" err="1"/>
              <a:t>Pedregosa</a:t>
            </a:r>
            <a:r>
              <a:rPr lang="en-US"/>
              <a:t>, F., et al. (2011). </a:t>
            </a:r>
            <a:r>
              <a:rPr lang="en-US" err="1"/>
              <a:t>Scikit</a:t>
            </a:r>
            <a:r>
              <a:rPr lang="en-US"/>
              <a:t>-learn: Machine learning in Python. </a:t>
            </a:r>
            <a:r>
              <a:rPr lang="en-US" i="1"/>
              <a:t>Journal of Machine Learning Research</a:t>
            </a:r>
            <a:r>
              <a:rPr lang="en-US"/>
              <a:t>, 12, 2825–2830. </a:t>
            </a:r>
            <a:r>
              <a:rPr lang="en-US">
                <a:hlinkClick r:id="rId9"/>
              </a:rPr>
              <a:t>https://jmlr.org/papers/v12/pedregosa11a.html</a:t>
            </a:r>
            <a:endParaRPr lang="en-US"/>
          </a:p>
          <a:p>
            <a:pPr>
              <a:lnSpc>
                <a:spcPct val="150000"/>
              </a:lnSpc>
              <a:spcBef>
                <a:spcPts val="600"/>
              </a:spcBef>
              <a:spcAft>
                <a:spcPts val="600"/>
              </a:spcAft>
              <a:buFont typeface="Arial" panose="020B0604020202020204" pitchFamily="34" charset="0"/>
              <a:buChar char="•"/>
            </a:pPr>
            <a:r>
              <a:rPr lang="en-US"/>
              <a:t>Pillow. (</a:t>
            </a:r>
            <a:r>
              <a:rPr lang="en-US" err="1"/>
              <a:t>n.d.</a:t>
            </a:r>
            <a:r>
              <a:rPr lang="en-US"/>
              <a:t>). Pillow (PIL Fork) documentation. Retrieved June 9, 2025, from </a:t>
            </a:r>
            <a:r>
              <a:rPr lang="en-US">
                <a:hlinkClick r:id="rId10"/>
              </a:rPr>
              <a:t>https://pillow.readthedocs.io/</a:t>
            </a:r>
            <a:endParaRPr lang="en-US"/>
          </a:p>
          <a:p>
            <a:pPr>
              <a:lnSpc>
                <a:spcPct val="150000"/>
              </a:lnSpc>
              <a:spcBef>
                <a:spcPts val="600"/>
              </a:spcBef>
              <a:spcAft>
                <a:spcPts val="600"/>
              </a:spcAft>
              <a:buFont typeface="Arial" panose="020B0604020202020204" pitchFamily="34" charset="0"/>
              <a:buChar char="•"/>
            </a:pPr>
            <a:r>
              <a:rPr lang="en-US" err="1"/>
              <a:t>Priaid</a:t>
            </a:r>
            <a:r>
              <a:rPr lang="en-US"/>
              <a:t> AG. (</a:t>
            </a:r>
            <a:r>
              <a:rPr lang="en-US" err="1"/>
              <a:t>n.d.</a:t>
            </a:r>
            <a:r>
              <a:rPr lang="en-US"/>
              <a:t>). </a:t>
            </a:r>
            <a:r>
              <a:rPr lang="en-US" err="1"/>
              <a:t>Priaid</a:t>
            </a:r>
            <a:r>
              <a:rPr lang="en-US"/>
              <a:t> Medical API documentation. Retrieved June 9, 2025, from </a:t>
            </a:r>
            <a:r>
              <a:rPr lang="en-US">
                <a:hlinkClick r:id="rId11"/>
              </a:rPr>
              <a:t>https://developer.priaid.ch/</a:t>
            </a:r>
            <a:endParaRPr lang="en-US"/>
          </a:p>
          <a:p>
            <a:pPr>
              <a:lnSpc>
                <a:spcPct val="150000"/>
              </a:lnSpc>
              <a:spcBef>
                <a:spcPts val="600"/>
              </a:spcBef>
              <a:spcAft>
                <a:spcPts val="600"/>
              </a:spcAft>
              <a:buFont typeface="Arial" panose="020B0604020202020204" pitchFamily="34" charset="0"/>
              <a:buChar char="•"/>
            </a:pPr>
            <a:r>
              <a:rPr lang="en-US"/>
              <a:t>Python Software Foundation. (</a:t>
            </a:r>
            <a:r>
              <a:rPr lang="en-US" err="1"/>
              <a:t>n.d.</a:t>
            </a:r>
            <a:r>
              <a:rPr lang="en-US"/>
              <a:t>). Python language reference. Retrieved June 9, 2025, from </a:t>
            </a:r>
            <a:r>
              <a:rPr lang="en-US">
                <a:hlinkClick r:id="rId12"/>
              </a:rPr>
              <a:t>https://www.python.org/</a:t>
            </a:r>
            <a:endParaRPr lang="en-US"/>
          </a:p>
          <a:p>
            <a:pPr>
              <a:lnSpc>
                <a:spcPct val="150000"/>
              </a:lnSpc>
              <a:spcBef>
                <a:spcPts val="600"/>
              </a:spcBef>
              <a:spcAft>
                <a:spcPts val="600"/>
              </a:spcAft>
              <a:buFont typeface="Arial" panose="020B0604020202020204" pitchFamily="34" charset="0"/>
              <a:buChar char="•"/>
            </a:pPr>
            <a:r>
              <a:rPr lang="en-US" err="1"/>
              <a:t>SQLAlchemy</a:t>
            </a:r>
            <a:r>
              <a:rPr lang="en-US"/>
              <a:t>. (</a:t>
            </a:r>
            <a:r>
              <a:rPr lang="en-US" err="1"/>
              <a:t>n.d.</a:t>
            </a:r>
            <a:r>
              <a:rPr lang="en-US"/>
              <a:t>). </a:t>
            </a:r>
            <a:r>
              <a:rPr lang="en-US" err="1"/>
              <a:t>SQLAlchemy</a:t>
            </a:r>
            <a:r>
              <a:rPr lang="en-US"/>
              <a:t> documentation. Retrieved June 9, 2025, from </a:t>
            </a:r>
            <a:r>
              <a:rPr lang="en-US">
                <a:hlinkClick r:id="rId13"/>
              </a:rPr>
              <a:t>https://www.sqlalchemy.org/</a:t>
            </a:r>
            <a:endParaRPr lang="en-US"/>
          </a:p>
          <a:p>
            <a:pPr>
              <a:lnSpc>
                <a:spcPct val="150000"/>
              </a:lnSpc>
              <a:spcBef>
                <a:spcPts val="600"/>
              </a:spcBef>
              <a:spcAft>
                <a:spcPts val="600"/>
              </a:spcAft>
              <a:buFont typeface="Arial" panose="020B0604020202020204" pitchFamily="34" charset="0"/>
              <a:buChar char="•"/>
            </a:pPr>
            <a:r>
              <a:rPr lang="en-US" err="1"/>
              <a:t>Ultralytics</a:t>
            </a:r>
            <a:r>
              <a:rPr lang="en-US"/>
              <a:t>. (</a:t>
            </a:r>
            <a:r>
              <a:rPr lang="en-US" err="1"/>
              <a:t>n.d.</a:t>
            </a:r>
            <a:r>
              <a:rPr lang="en-US"/>
              <a:t>). YOLO object detection. Retrieved June 9, 2025, from </a:t>
            </a:r>
            <a:r>
              <a:rPr lang="en-US">
                <a:hlinkClick r:id="rId14"/>
              </a:rPr>
              <a:t>https://docs.ultralytics.com/</a:t>
            </a:r>
            <a:endParaRPr lang="en-US"/>
          </a:p>
        </p:txBody>
      </p:sp>
    </p:spTree>
    <p:extLst>
      <p:ext uri="{BB962C8B-B14F-4D97-AF65-F5344CB8AC3E}">
        <p14:creationId xmlns:p14="http://schemas.microsoft.com/office/powerpoint/2010/main" val="2348292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Rectangle: Rounded Corners 5"/>
          <p:cNvSpPr/>
          <p:nvPr/>
        </p:nvSpPr>
        <p:spPr>
          <a:xfrm>
            <a:off x="2253240" y="1514520"/>
            <a:ext cx="14433840" cy="7254360"/>
          </a:xfrm>
          <a:prstGeom prst="roundRect">
            <a:avLst>
              <a:gd name="adj" fmla="val 3544"/>
            </a:avLst>
          </a:prstGeom>
          <a:solidFill>
            <a:schemeClr val="bg1">
              <a:alpha val="46000"/>
            </a:schemeClr>
          </a:solidFill>
          <a:ln w="25400">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431" name="TextBox 1"/>
          <p:cNvSpPr/>
          <p:nvPr/>
        </p:nvSpPr>
        <p:spPr>
          <a:xfrm>
            <a:off x="2695680" y="3709440"/>
            <a:ext cx="12893400" cy="264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GB" sz="16800" b="0" u="none" strike="noStrike">
                <a:solidFill>
                  <a:srgbClr val="031635"/>
                </a:solidFill>
                <a:uFillTx/>
                <a:latin typeface="Manrope ExtraBold"/>
              </a:rPr>
              <a:t>Thanks</a:t>
            </a:r>
            <a:endParaRPr lang="en-US" sz="16800" b="0" u="none" strike="noStrike">
              <a:solidFill>
                <a:srgbClr val="000000"/>
              </a:solidFill>
              <a:uFillTx/>
              <a:latin typeface="Arial"/>
            </a:endParaRPr>
          </a:p>
        </p:txBody>
      </p:sp>
      <p:pic>
        <p:nvPicPr>
          <p:cNvPr id="432" name="Graphic 3" descr="Heartbeat with solid fill"/>
          <p:cNvPicPr/>
          <p:nvPr/>
        </p:nvPicPr>
        <p:blipFill>
          <a:blip r:embed="rId2">
            <a:extLst>
              <a:ext uri="{96DAC541-7B7A-43D3-8B79-37D633B846F1}">
                <asvg:svgBlip xmlns:asvg="http://schemas.microsoft.com/office/drawing/2016/SVG/main" r:embed="rId3"/>
              </a:ext>
            </a:extLst>
          </a:blip>
          <a:stretch/>
        </p:blipFill>
        <p:spPr>
          <a:xfrm>
            <a:off x="11950920" y="3352680"/>
            <a:ext cx="910800" cy="910800"/>
          </a:xfrm>
          <a:prstGeom prst="rect">
            <a:avLst/>
          </a:prstGeom>
          <a:noFill/>
          <a:ln w="0">
            <a:noFill/>
          </a:ln>
        </p:spPr>
      </p:pic>
      <p:pic>
        <p:nvPicPr>
          <p:cNvPr id="433" name="Graphic 5" descr="Heartbeat with solid fill"/>
          <p:cNvPicPr/>
          <p:nvPr/>
        </p:nvPicPr>
        <p:blipFill>
          <a:blip r:embed="rId2">
            <a:extLst>
              <a:ext uri="{96DAC541-7B7A-43D3-8B79-37D633B846F1}">
                <asvg:svgBlip xmlns:asvg="http://schemas.microsoft.com/office/drawing/2016/SVG/main" r:embed="rId3"/>
              </a:ext>
            </a:extLst>
          </a:blip>
          <a:stretch/>
        </p:blipFill>
        <p:spPr>
          <a:xfrm>
            <a:off x="4710546" y="6359400"/>
            <a:ext cx="910800" cy="91080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
          <p:cNvSpPr/>
          <p:nvPr/>
        </p:nvSpPr>
        <p:spPr>
          <a:xfrm>
            <a:off x="315359" y="366840"/>
            <a:ext cx="10047841"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r>
              <a:rPr lang="en-GB" sz="6000">
                <a:solidFill>
                  <a:srgbClr val="031635"/>
                </a:solidFill>
                <a:latin typeface="Manrope SemiBold"/>
                <a:ea typeface="Noto Sans"/>
              </a:rPr>
              <a:t> </a:t>
            </a:r>
            <a:r>
              <a:rPr lang="en-GB" sz="6000">
                <a:solidFill>
                  <a:srgbClr val="36D17B"/>
                </a:solidFill>
                <a:latin typeface="Manrope SemiBold"/>
                <a:ea typeface="Noto Sans"/>
              </a:rPr>
              <a:t>Problem </a:t>
            </a:r>
            <a:r>
              <a:rPr lang="en-GB" sz="6000">
                <a:solidFill>
                  <a:srgbClr val="031635"/>
                </a:solidFill>
                <a:latin typeface="Manrope SemiBold"/>
                <a:ea typeface="Noto Sans"/>
              </a:rPr>
              <a:t>Statement (cont.)</a:t>
            </a:r>
            <a:endParaRPr lang="en-US" sz="6000">
              <a:solidFill>
                <a:srgbClr val="000000"/>
              </a:solidFill>
              <a:latin typeface="Arial"/>
            </a:endParaRPr>
          </a:p>
        </p:txBody>
      </p:sp>
      <p:grpSp>
        <p:nvGrpSpPr>
          <p:cNvPr id="2" name="Group 1">
            <a:extLst>
              <a:ext uri="{FF2B5EF4-FFF2-40B4-BE49-F238E27FC236}">
                <a16:creationId xmlns:a16="http://schemas.microsoft.com/office/drawing/2014/main" id="{B9078A90-03AE-6F28-B914-AC38463C3675}"/>
              </a:ext>
            </a:extLst>
          </p:cNvPr>
          <p:cNvGrpSpPr/>
          <p:nvPr/>
        </p:nvGrpSpPr>
        <p:grpSpPr>
          <a:xfrm>
            <a:off x="1378077" y="2294032"/>
            <a:ext cx="15542280" cy="1600561"/>
            <a:chOff x="1214791" y="1551824"/>
            <a:chExt cx="15542280" cy="1600561"/>
          </a:xfrm>
        </p:grpSpPr>
        <p:sp>
          <p:nvSpPr>
            <p:cNvPr id="84" name="Rectangle: Rounded Corners 14"/>
            <p:cNvSpPr/>
            <p:nvPr/>
          </p:nvSpPr>
          <p:spPr>
            <a:xfrm rot="10800000" flipV="1">
              <a:off x="1214791" y="1551824"/>
              <a:ext cx="15542280" cy="1600561"/>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5" name="TextBox 21"/>
            <p:cNvSpPr/>
            <p:nvPr/>
          </p:nvSpPr>
          <p:spPr>
            <a:xfrm>
              <a:off x="2192400" y="1814222"/>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buClr>
                  <a:srgbClr val="000000"/>
                </a:buClr>
                <a:buSzPct val="100000"/>
              </a:pPr>
              <a:r>
                <a:rPr lang="en-US" sz="3200">
                  <a:solidFill>
                    <a:schemeClr val="bg1"/>
                  </a:solidFill>
                  <a:latin typeface="Manrope SemiBold"/>
                </a:rPr>
                <a:t>Confusion about which type of medical specialist to consult based on symptoms, causing delays and frustration.</a:t>
              </a:r>
            </a:p>
          </p:txBody>
        </p:sp>
        <p:grpSp>
          <p:nvGrpSpPr>
            <p:cNvPr id="6" name="Group 5"/>
            <p:cNvGrpSpPr/>
            <p:nvPr/>
          </p:nvGrpSpPr>
          <p:grpSpPr>
            <a:xfrm>
              <a:off x="1437011" y="2010464"/>
              <a:ext cx="683280" cy="683280"/>
              <a:chOff x="1437011" y="2010464"/>
              <a:chExt cx="683280" cy="683280"/>
            </a:xfrm>
          </p:grpSpPr>
          <p:sp>
            <p:nvSpPr>
              <p:cNvPr id="87" name="Oval 17"/>
              <p:cNvSpPr/>
              <p:nvPr/>
            </p:nvSpPr>
            <p:spPr>
              <a:xfrm>
                <a:off x="1437011" y="2010464"/>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88" name="Oval 19"/>
              <p:cNvSpPr/>
              <p:nvPr/>
            </p:nvSpPr>
            <p:spPr>
              <a:xfrm>
                <a:off x="1525931" y="2099384"/>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ID" sz="1800" b="0" u="none" strike="noStrike">
                  <a:solidFill>
                    <a:schemeClr val="lt1"/>
                  </a:solidFill>
                  <a:uFillTx/>
                  <a:latin typeface="Calibri"/>
                </a:endParaRPr>
              </a:p>
            </p:txBody>
          </p:sp>
          <p:pic>
            <p:nvPicPr>
              <p:cNvPr id="269" name="Graphic 25" descr="Dental Care with solid fill"/>
              <p:cNvPicPr/>
              <p:nvPr/>
            </p:nvPicPr>
            <p:blipFill>
              <a:blip r:embed="rId2">
                <a:extLst>
                  <a:ext uri="{96DAC541-7B7A-43D3-8B79-37D633B846F1}">
                    <asvg:svgBlip xmlns:asvg="http://schemas.microsoft.com/office/drawing/2016/SVG/main" r:embed="rId3"/>
                  </a:ext>
                </a:extLst>
              </a:blip>
              <a:stretch/>
            </p:blipFill>
            <p:spPr>
              <a:xfrm>
                <a:off x="1636451" y="2209904"/>
                <a:ext cx="284400" cy="284400"/>
              </a:xfrm>
              <a:prstGeom prst="rect">
                <a:avLst/>
              </a:prstGeom>
              <a:noFill/>
              <a:ln w="0">
                <a:noFill/>
              </a:ln>
            </p:spPr>
          </p:pic>
        </p:grpSp>
      </p:grpSp>
      <p:grpSp>
        <p:nvGrpSpPr>
          <p:cNvPr id="3" name="Group 2">
            <a:extLst>
              <a:ext uri="{FF2B5EF4-FFF2-40B4-BE49-F238E27FC236}">
                <a16:creationId xmlns:a16="http://schemas.microsoft.com/office/drawing/2014/main" id="{74B9EC8D-6B7A-BA88-AAED-B8E0DC27D7FC}"/>
              </a:ext>
            </a:extLst>
          </p:cNvPr>
          <p:cNvGrpSpPr/>
          <p:nvPr/>
        </p:nvGrpSpPr>
        <p:grpSpPr>
          <a:xfrm>
            <a:off x="1615583" y="4592134"/>
            <a:ext cx="15070889" cy="1600563"/>
            <a:chOff x="1214791" y="3634685"/>
            <a:chExt cx="15070889" cy="1600563"/>
          </a:xfrm>
        </p:grpSpPr>
        <p:sp>
          <p:nvSpPr>
            <p:cNvPr id="90" name="Rectangle: Rounded Corners 41"/>
            <p:cNvSpPr/>
            <p:nvPr/>
          </p:nvSpPr>
          <p:spPr>
            <a:xfrm rot="10800000" flipV="1">
              <a:off x="1214791" y="3634685"/>
              <a:ext cx="14927857" cy="1600563"/>
            </a:xfrm>
            <a:prstGeom prst="roundRect">
              <a:avLst>
                <a:gd name="adj" fmla="val 14006"/>
              </a:avLst>
            </a:prstGeom>
            <a:solidFill>
              <a:schemeClr val="bg1">
                <a:alpha val="70000"/>
              </a:schemeClr>
            </a:soli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96" name="TextBox 21"/>
            <p:cNvSpPr/>
            <p:nvPr/>
          </p:nvSpPr>
          <p:spPr>
            <a:xfrm>
              <a:off x="2278080" y="3897085"/>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lvl="0">
                <a:buClr>
                  <a:srgbClr val="000000"/>
                </a:buClr>
                <a:buSzPct val="100000"/>
              </a:pPr>
              <a:r>
                <a:rPr lang="en-US" sz="3200">
                  <a:latin typeface="Manrope SemiBold"/>
                </a:rPr>
                <a:t>Limited access to timely medical advice due to overloaded healthcare systems and long waiting times.</a:t>
              </a:r>
            </a:p>
          </p:txBody>
        </p:sp>
        <p:grpSp>
          <p:nvGrpSpPr>
            <p:cNvPr id="8" name="Group 7"/>
            <p:cNvGrpSpPr/>
            <p:nvPr/>
          </p:nvGrpSpPr>
          <p:grpSpPr>
            <a:xfrm>
              <a:off x="1425829" y="4093327"/>
              <a:ext cx="705645" cy="683280"/>
              <a:chOff x="1425829" y="4093327"/>
              <a:chExt cx="705645" cy="683280"/>
            </a:xfrm>
          </p:grpSpPr>
          <p:sp>
            <p:nvSpPr>
              <p:cNvPr id="92" name="Oval 17"/>
              <p:cNvSpPr/>
              <p:nvPr/>
            </p:nvSpPr>
            <p:spPr>
              <a:xfrm>
                <a:off x="1425829" y="4093327"/>
                <a:ext cx="705645"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94" name="Oval 44"/>
              <p:cNvSpPr/>
              <p:nvPr/>
            </p:nvSpPr>
            <p:spPr>
              <a:xfrm>
                <a:off x="1518031" y="4182247"/>
                <a:ext cx="5212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268" name="Graphic 23" descr="Sling with solid fill"/>
              <p:cNvPicPr/>
              <p:nvPr/>
            </p:nvPicPr>
            <p:blipFill>
              <a:blip r:embed="rId4">
                <a:extLst>
                  <a:ext uri="{96DAC541-7B7A-43D3-8B79-37D633B846F1}">
                    <asvg:svgBlip xmlns:asvg="http://schemas.microsoft.com/office/drawing/2016/SVG/main" r:embed="rId5"/>
                  </a:ext>
                </a:extLst>
              </a:blip>
              <a:stretch/>
            </p:blipFill>
            <p:spPr>
              <a:xfrm>
                <a:off x="1636451" y="4292767"/>
                <a:ext cx="284400" cy="284400"/>
              </a:xfrm>
              <a:prstGeom prst="rect">
                <a:avLst/>
              </a:prstGeom>
              <a:noFill/>
              <a:ln w="0">
                <a:noFill/>
              </a:ln>
            </p:spPr>
          </p:pic>
        </p:grpSp>
      </p:grpSp>
      <p:grpSp>
        <p:nvGrpSpPr>
          <p:cNvPr id="4" name="Group 3">
            <a:extLst>
              <a:ext uri="{FF2B5EF4-FFF2-40B4-BE49-F238E27FC236}">
                <a16:creationId xmlns:a16="http://schemas.microsoft.com/office/drawing/2014/main" id="{B7E4159A-5BCF-2310-45A4-C15780131206}"/>
              </a:ext>
            </a:extLst>
          </p:cNvPr>
          <p:cNvGrpSpPr/>
          <p:nvPr/>
        </p:nvGrpSpPr>
        <p:grpSpPr>
          <a:xfrm>
            <a:off x="1378077" y="6905080"/>
            <a:ext cx="15542280" cy="1631203"/>
            <a:chOff x="1214791" y="5717548"/>
            <a:chExt cx="15542280" cy="1631203"/>
          </a:xfrm>
        </p:grpSpPr>
        <p:sp>
          <p:nvSpPr>
            <p:cNvPr id="255" name="TextBox 87"/>
            <p:cNvSpPr/>
            <p:nvPr/>
          </p:nvSpPr>
          <p:spPr>
            <a:xfrm>
              <a:off x="2151000" y="5992703"/>
              <a:ext cx="10970280" cy="108089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defTabSz="457200">
                <a:lnSpc>
                  <a:spcPct val="100000"/>
                </a:lnSpc>
                <a:spcBef>
                  <a:spcPts val="1191"/>
                </a:spcBef>
                <a:spcAft>
                  <a:spcPts val="992"/>
                </a:spcAft>
              </a:pPr>
              <a:r>
                <a:rPr lang="en-GB" sz="2600" b="0" u="none" strike="noStrike">
                  <a:solidFill>
                    <a:schemeClr val="lt1"/>
                  </a:solidFill>
                  <a:uFillTx/>
                  <a:latin typeface="Manrope"/>
                  <a:ea typeface="Noto Sans"/>
                </a:rPr>
                <a:t> Accessing medical consultations can be time-consuming. </a:t>
              </a:r>
              <a:endParaRPr lang="en-US" sz="2600" b="0" u="none" strike="noStrike">
                <a:solidFill>
                  <a:srgbClr val="000000"/>
                </a:solidFill>
                <a:uFillTx/>
                <a:latin typeface="Arial"/>
              </a:endParaRPr>
            </a:p>
            <a:p>
              <a:pPr defTabSz="457200">
                <a:lnSpc>
                  <a:spcPct val="100000"/>
                </a:lnSpc>
                <a:spcBef>
                  <a:spcPts val="1191"/>
                </a:spcBef>
                <a:spcAft>
                  <a:spcPts val="992"/>
                </a:spcAft>
              </a:pPr>
              <a:endParaRPr lang="en-US" sz="2000" b="0" u="none" strike="noStrike">
                <a:solidFill>
                  <a:srgbClr val="000000"/>
                </a:solidFill>
                <a:uFillTx/>
                <a:latin typeface="Arial"/>
              </a:endParaRPr>
            </a:p>
          </p:txBody>
        </p:sp>
        <p:sp>
          <p:nvSpPr>
            <p:cNvPr id="97" name="Rectangle: Rounded Corners 60"/>
            <p:cNvSpPr/>
            <p:nvPr/>
          </p:nvSpPr>
          <p:spPr>
            <a:xfrm rot="10800000" flipV="1">
              <a:off x="1214791" y="5717548"/>
              <a:ext cx="15542280" cy="1631203"/>
            </a:xfrm>
            <a:prstGeom prst="roundRect">
              <a:avLst>
                <a:gd name="adj" fmla="val 14006"/>
              </a:avLst>
            </a:prstGeom>
            <a:gradFill rotWithShape="0">
              <a:gsLst>
                <a:gs pos="0">
                  <a:srgbClr val="2157DF"/>
                </a:gs>
                <a:gs pos="100000">
                  <a:srgbClr val="3094F8"/>
                </a:gs>
              </a:gsLst>
              <a:lin ang="10800000"/>
            </a:gradFill>
            <a:ln>
              <a:noFill/>
            </a:ln>
            <a:effectLst>
              <a:outerShdw blurRad="571680" dist="444459"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ID" sz="1800" b="0" u="none" strike="noStrike">
                <a:solidFill>
                  <a:schemeClr val="lt1"/>
                </a:solidFill>
                <a:uFillTx/>
                <a:latin typeface="Calibri"/>
              </a:endParaRPr>
            </a:p>
          </p:txBody>
        </p:sp>
        <p:grpSp>
          <p:nvGrpSpPr>
            <p:cNvPr id="98" name="Group 97"/>
            <p:cNvGrpSpPr/>
            <p:nvPr/>
          </p:nvGrpSpPr>
          <p:grpSpPr>
            <a:xfrm>
              <a:off x="1437011" y="6191510"/>
              <a:ext cx="683280" cy="683280"/>
              <a:chOff x="1429722" y="6118850"/>
              <a:chExt cx="683280" cy="683280"/>
            </a:xfrm>
          </p:grpSpPr>
          <p:sp>
            <p:nvSpPr>
              <p:cNvPr id="99" name="Oval 55"/>
              <p:cNvSpPr/>
              <p:nvPr/>
            </p:nvSpPr>
            <p:spPr>
              <a:xfrm>
                <a:off x="1429722" y="6118850"/>
                <a:ext cx="683280" cy="683280"/>
              </a:xfrm>
              <a:prstGeom prst="ellipse">
                <a:avLst/>
              </a:prstGeom>
              <a:solidFill>
                <a:schemeClr val="bg1">
                  <a:alpha val="70000"/>
                </a:schemeClr>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sp>
            <p:nvSpPr>
              <p:cNvPr id="100" name="Oval 56"/>
              <p:cNvSpPr/>
              <p:nvPr/>
            </p:nvSpPr>
            <p:spPr>
              <a:xfrm>
                <a:off x="1518642" y="6207770"/>
                <a:ext cx="505440" cy="505440"/>
              </a:xfrm>
              <a:prstGeom prst="ellipse">
                <a:avLst/>
              </a:prstGeom>
              <a:gradFill rotWithShape="0">
                <a:gsLst>
                  <a:gs pos="0">
                    <a:srgbClr val="2157DF"/>
                  </a:gs>
                  <a:gs pos="100000">
                    <a:srgbClr val="3094F8"/>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ID" sz="1800" b="0" u="none" strike="noStrike">
                  <a:solidFill>
                    <a:schemeClr val="lt1"/>
                  </a:solidFill>
                  <a:uFillTx/>
                  <a:latin typeface="Calibri"/>
                </a:endParaRPr>
              </a:p>
            </p:txBody>
          </p:sp>
          <p:pic>
            <p:nvPicPr>
              <p:cNvPr id="101" name="Graphic 11" descr="Care with solid fill"/>
              <p:cNvPicPr/>
              <p:nvPr/>
            </p:nvPicPr>
            <p:blipFill>
              <a:blip r:embed="rId6">
                <a:extLst>
                  <a:ext uri="{96DAC541-7B7A-43D3-8B79-37D633B846F1}">
                    <asvg:svgBlip xmlns:asvg="http://schemas.microsoft.com/office/drawing/2016/SVG/main" r:embed="rId7"/>
                  </a:ext>
                </a:extLst>
              </a:blip>
              <a:stretch/>
            </p:blipFill>
            <p:spPr>
              <a:xfrm>
                <a:off x="1660482" y="6349790"/>
                <a:ext cx="221760" cy="221400"/>
              </a:xfrm>
              <a:prstGeom prst="rect">
                <a:avLst/>
              </a:prstGeom>
              <a:noFill/>
              <a:ln w="0">
                <a:noFill/>
              </a:ln>
            </p:spPr>
          </p:pic>
        </p:grpSp>
        <p:sp>
          <p:nvSpPr>
            <p:cNvPr id="102" name="TextBox 21"/>
            <p:cNvSpPr/>
            <p:nvPr/>
          </p:nvSpPr>
          <p:spPr>
            <a:xfrm>
              <a:off x="2327932" y="5995268"/>
              <a:ext cx="14007600" cy="107576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lvl="0">
                <a:buClr>
                  <a:srgbClr val="000000"/>
                </a:buClr>
                <a:buSzPct val="100000"/>
              </a:pPr>
              <a:r>
                <a:rPr lang="en-US" sz="3200">
                  <a:solidFill>
                    <a:schemeClr val="bg1"/>
                  </a:solidFill>
                  <a:latin typeface="Manrope SemiBold"/>
                </a:rPr>
                <a:t>Unavailability of clear, easy-to-understand medical information leaves users unsure about how to act when symptoms appear.</a:t>
              </a:r>
            </a:p>
          </p:txBody>
        </p:sp>
      </p:grpSp>
    </p:spTree>
    <p:extLst>
      <p:ext uri="{BB962C8B-B14F-4D97-AF65-F5344CB8AC3E}">
        <p14:creationId xmlns:p14="http://schemas.microsoft.com/office/powerpoint/2010/main" val="2780208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p:nvPr/>
        </p:nvSpPr>
        <p:spPr>
          <a:xfrm>
            <a:off x="6426862" y="4636396"/>
            <a:ext cx="5434276" cy="101420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457200">
              <a:spcBef>
                <a:spcPts val="1191"/>
              </a:spcBef>
              <a:spcAft>
                <a:spcPts val="992"/>
              </a:spcAft>
            </a:pPr>
            <a:r>
              <a:rPr lang="en-GB" sz="6000">
                <a:solidFill>
                  <a:srgbClr val="000000"/>
                </a:solidFill>
                <a:latin typeface="Manrope SemiBold"/>
                <a:ea typeface="Noto Sans"/>
              </a:rPr>
              <a:t>Related </a:t>
            </a:r>
            <a:r>
              <a:rPr lang="en-GB" sz="6000">
                <a:solidFill>
                  <a:srgbClr val="36D17B"/>
                </a:solidFill>
                <a:latin typeface="Manrope SemiBold"/>
                <a:ea typeface="Noto Sans"/>
              </a:rPr>
              <a:t>Work</a:t>
            </a:r>
            <a:endParaRPr lang="en-US" sz="6000">
              <a:solidFill>
                <a:srgbClr val="000000"/>
              </a:solidFill>
              <a:latin typeface="Arial"/>
            </a:endParaRPr>
          </a:p>
        </p:txBody>
      </p:sp>
    </p:spTree>
    <p:extLst>
      <p:ext uri="{BB962C8B-B14F-4D97-AF65-F5344CB8AC3E}">
        <p14:creationId xmlns:p14="http://schemas.microsoft.com/office/powerpoint/2010/main" val="2441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7D6027-83F7-734C-CFA5-E1AF84385C28}"/>
              </a:ext>
            </a:extLst>
          </p:cNvPr>
          <p:cNvSpPr txBox="1"/>
          <p:nvPr/>
        </p:nvSpPr>
        <p:spPr>
          <a:xfrm>
            <a:off x="794750" y="1063015"/>
            <a:ext cx="8141431" cy="1938992"/>
          </a:xfrm>
          <a:prstGeom prst="rect">
            <a:avLst/>
          </a:prstGeom>
          <a:noFill/>
        </p:spPr>
        <p:txBody>
          <a:bodyPr wrap="square" rtlCol="0">
            <a:spAutoFit/>
          </a:bodyPr>
          <a:lstStyle/>
          <a:p>
            <a:r>
              <a:rPr lang="en-US" sz="6000">
                <a:latin typeface="Manrope SemiBold"/>
              </a:rPr>
              <a:t>WebMD Symptom Checker </a:t>
            </a:r>
            <a:r>
              <a:rPr lang="en-US" sz="6000">
                <a:solidFill>
                  <a:srgbClr val="00B050"/>
                </a:solidFill>
                <a:latin typeface="Manrope SemiBold"/>
              </a:rPr>
              <a:t>[webmd.com]</a:t>
            </a:r>
          </a:p>
        </p:txBody>
      </p:sp>
      <p:sp>
        <p:nvSpPr>
          <p:cNvPr id="6" name="Rectangle: Rounded Corners 81">
            <a:extLst>
              <a:ext uri="{FF2B5EF4-FFF2-40B4-BE49-F238E27FC236}">
                <a16:creationId xmlns:a16="http://schemas.microsoft.com/office/drawing/2014/main" id="{702E3D0D-EE92-4102-7FBB-4B8196EF1F3A}"/>
              </a:ext>
            </a:extLst>
          </p:cNvPr>
          <p:cNvSpPr/>
          <p:nvPr/>
        </p:nvSpPr>
        <p:spPr>
          <a:xfrm rot="10800000" flipV="1">
            <a:off x="4303705" y="4636700"/>
            <a:ext cx="3106043" cy="3161637"/>
          </a:xfrm>
          <a:prstGeom prst="roundRect">
            <a:avLst>
              <a:gd name="adj" fmla="val 7573"/>
            </a:avLst>
          </a:prstGeom>
          <a:solidFill>
            <a:schemeClr val="bg1"/>
          </a:soli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FFFF"/>
              </a:solidFill>
            </a:endParaRPr>
          </a:p>
        </p:txBody>
      </p:sp>
      <p:sp>
        <p:nvSpPr>
          <p:cNvPr id="10" name="Rectangle: Rounded Corners 17">
            <a:extLst>
              <a:ext uri="{FF2B5EF4-FFF2-40B4-BE49-F238E27FC236}">
                <a16:creationId xmlns:a16="http://schemas.microsoft.com/office/drawing/2014/main" id="{2275FC03-41CA-CA1E-8C8E-0E2C719BC549}"/>
              </a:ext>
            </a:extLst>
          </p:cNvPr>
          <p:cNvSpPr/>
          <p:nvPr/>
        </p:nvSpPr>
        <p:spPr>
          <a:xfrm rot="10800000" flipV="1">
            <a:off x="794751" y="4623463"/>
            <a:ext cx="3129274" cy="3188110"/>
          </a:xfrm>
          <a:prstGeom prst="roundRect">
            <a:avLst>
              <a:gd name="adj" fmla="val 7573"/>
            </a:avLst>
          </a:prstGeom>
          <a:solidFill>
            <a:schemeClr val="bg1"/>
          </a:solidFill>
          <a:ln>
            <a:noFill/>
          </a:ln>
          <a:effectLst>
            <a:outerShdw blurRad="762000" dist="4445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45782" y="721133"/>
            <a:ext cx="7939425" cy="5341067"/>
          </a:xfrm>
          <a:prstGeom prst="rect">
            <a:avLst/>
          </a:prstGeom>
          <a:ln>
            <a:noFill/>
          </a:ln>
          <a:effectLst>
            <a:outerShdw blurRad="292100" dist="139700" dir="2700000" algn="tl" rotWithShape="0">
              <a:srgbClr val="333333">
                <a:alpha val="65000"/>
              </a:srgbClr>
            </a:outerShdw>
          </a:effectLst>
        </p:spPr>
      </p:pic>
      <p:sp>
        <p:nvSpPr>
          <p:cNvPr id="15" name="Graphic 68" descr="Heart with pulse with solid fill">
            <a:extLst>
              <a:ext uri="{FF2B5EF4-FFF2-40B4-BE49-F238E27FC236}">
                <a16:creationId xmlns:a16="http://schemas.microsoft.com/office/drawing/2014/main" id="{9836D538-70E9-C650-0982-45DD2E514709}"/>
              </a:ext>
            </a:extLst>
          </p:cNvPr>
          <p:cNvSpPr/>
          <p:nvPr/>
        </p:nvSpPr>
        <p:spPr>
          <a:xfrm>
            <a:off x="5601973" y="4940353"/>
            <a:ext cx="509507" cy="483285"/>
          </a:xfrm>
          <a:custGeom>
            <a:avLst/>
            <a:gdLst>
              <a:gd name="connsiteX0" fmla="*/ 256627 w 509507"/>
              <a:gd name="connsiteY0" fmla="*/ 481636 h 483285"/>
              <a:gd name="connsiteX1" fmla="*/ 350602 w 509507"/>
              <a:gd name="connsiteY1" fmla="*/ 398311 h 483285"/>
              <a:gd name="connsiteX2" fmla="*/ 464077 w 509507"/>
              <a:gd name="connsiteY2" fmla="*/ 261361 h 483285"/>
              <a:gd name="connsiteX3" fmla="*/ 503002 w 509507"/>
              <a:gd name="connsiteY3" fmla="*/ 93061 h 483285"/>
              <a:gd name="connsiteX4" fmla="*/ 391777 w 509507"/>
              <a:gd name="connsiteY4" fmla="*/ 511 h 483285"/>
              <a:gd name="connsiteX5" fmla="*/ 254527 w 509507"/>
              <a:gd name="connsiteY5" fmla="*/ 100711 h 483285"/>
              <a:gd name="connsiteX6" fmla="*/ 133102 w 509507"/>
              <a:gd name="connsiteY6" fmla="*/ 211 h 483285"/>
              <a:gd name="connsiteX7" fmla="*/ 12502 w 509507"/>
              <a:gd name="connsiteY7" fmla="*/ 77611 h 483285"/>
              <a:gd name="connsiteX8" fmla="*/ 36352 w 509507"/>
              <a:gd name="connsiteY8" fmla="*/ 246961 h 483285"/>
              <a:gd name="connsiteX9" fmla="*/ 148402 w 509507"/>
              <a:gd name="connsiteY9" fmla="*/ 388261 h 483285"/>
              <a:gd name="connsiteX10" fmla="*/ 254527 w 509507"/>
              <a:gd name="connsiteY10" fmla="*/ 483286 h 483285"/>
              <a:gd name="connsiteX11" fmla="*/ 134527 w 509507"/>
              <a:gd name="connsiteY11" fmla="*/ 226636 h 483285"/>
              <a:gd name="connsiteX12" fmla="*/ 157027 w 509507"/>
              <a:gd name="connsiteY12" fmla="*/ 159136 h 483285"/>
              <a:gd name="connsiteX13" fmla="*/ 170377 w 509507"/>
              <a:gd name="connsiteY13" fmla="*/ 119011 h 483285"/>
              <a:gd name="connsiteX14" fmla="*/ 193552 w 509507"/>
              <a:gd name="connsiteY14" fmla="*/ 100636 h 483285"/>
              <a:gd name="connsiteX15" fmla="*/ 204277 w 509507"/>
              <a:gd name="connsiteY15" fmla="*/ 121186 h 483285"/>
              <a:gd name="connsiteX16" fmla="*/ 210502 w 509507"/>
              <a:gd name="connsiteY16" fmla="*/ 154411 h 483285"/>
              <a:gd name="connsiteX17" fmla="*/ 228502 w 509507"/>
              <a:gd name="connsiteY17" fmla="*/ 250411 h 483285"/>
              <a:gd name="connsiteX18" fmla="*/ 240427 w 509507"/>
              <a:gd name="connsiteY18" fmla="*/ 314161 h 483285"/>
              <a:gd name="connsiteX19" fmla="*/ 283927 w 509507"/>
              <a:gd name="connsiteY19" fmla="*/ 199111 h 483285"/>
              <a:gd name="connsiteX20" fmla="*/ 293527 w 509507"/>
              <a:gd name="connsiteY20" fmla="*/ 173761 h 483285"/>
              <a:gd name="connsiteX21" fmla="*/ 308527 w 509507"/>
              <a:gd name="connsiteY21" fmla="*/ 157936 h 483285"/>
              <a:gd name="connsiteX22" fmla="*/ 326602 w 509507"/>
              <a:gd name="connsiteY22" fmla="*/ 175936 h 483285"/>
              <a:gd name="connsiteX23" fmla="*/ 335827 w 509507"/>
              <a:gd name="connsiteY23" fmla="*/ 207586 h 483285"/>
              <a:gd name="connsiteX24" fmla="*/ 354127 w 509507"/>
              <a:gd name="connsiteY24" fmla="*/ 270511 h 483285"/>
              <a:gd name="connsiteX25" fmla="*/ 372202 w 509507"/>
              <a:gd name="connsiteY25" fmla="*/ 250636 h 483285"/>
              <a:gd name="connsiteX26" fmla="*/ 391627 w 509507"/>
              <a:gd name="connsiteY26" fmla="*/ 229786 h 483285"/>
              <a:gd name="connsiteX27" fmla="*/ 421627 w 509507"/>
              <a:gd name="connsiteY27" fmla="*/ 226936 h 483285"/>
              <a:gd name="connsiteX28" fmla="*/ 449527 w 509507"/>
              <a:gd name="connsiteY28" fmla="*/ 226936 h 483285"/>
              <a:gd name="connsiteX29" fmla="*/ 431152 w 509507"/>
              <a:gd name="connsiteY29" fmla="*/ 256936 h 483285"/>
              <a:gd name="connsiteX30" fmla="*/ 406777 w 509507"/>
              <a:gd name="connsiteY30" fmla="*/ 256936 h 483285"/>
              <a:gd name="connsiteX31" fmla="*/ 358552 w 509507"/>
              <a:gd name="connsiteY31" fmla="*/ 310036 h 483285"/>
              <a:gd name="connsiteX32" fmla="*/ 337423 w 509507"/>
              <a:gd name="connsiteY32" fmla="*/ 311913 h 483285"/>
              <a:gd name="connsiteX33" fmla="*/ 334252 w 509507"/>
              <a:gd name="connsiteY33" fmla="*/ 308236 h 483285"/>
              <a:gd name="connsiteX34" fmla="*/ 330727 w 509507"/>
              <a:gd name="connsiteY34" fmla="*/ 298036 h 483285"/>
              <a:gd name="connsiteX35" fmla="*/ 318202 w 509507"/>
              <a:gd name="connsiteY35" fmla="*/ 255211 h 483285"/>
              <a:gd name="connsiteX36" fmla="*/ 308002 w 509507"/>
              <a:gd name="connsiteY36" fmla="*/ 220111 h 483285"/>
              <a:gd name="connsiteX37" fmla="*/ 250777 w 509507"/>
              <a:gd name="connsiteY37" fmla="*/ 371386 h 483285"/>
              <a:gd name="connsiteX38" fmla="*/ 243952 w 509507"/>
              <a:gd name="connsiteY38" fmla="*/ 381736 h 483285"/>
              <a:gd name="connsiteX39" fmla="*/ 223096 w 509507"/>
              <a:gd name="connsiteY39" fmla="*/ 377865 h 483285"/>
              <a:gd name="connsiteX40" fmla="*/ 220702 w 509507"/>
              <a:gd name="connsiteY40" fmla="*/ 372061 h 483285"/>
              <a:gd name="connsiteX41" fmla="*/ 216727 w 509507"/>
              <a:gd name="connsiteY41" fmla="*/ 351061 h 483285"/>
              <a:gd name="connsiteX42" fmla="*/ 197752 w 509507"/>
              <a:gd name="connsiteY42" fmla="*/ 249811 h 483285"/>
              <a:gd name="connsiteX43" fmla="*/ 183577 w 509507"/>
              <a:gd name="connsiteY43" fmla="*/ 174136 h 483285"/>
              <a:gd name="connsiteX44" fmla="*/ 162427 w 509507"/>
              <a:gd name="connsiteY44" fmla="*/ 237661 h 483285"/>
              <a:gd name="connsiteX45" fmla="*/ 144502 w 509507"/>
              <a:gd name="connsiteY45" fmla="*/ 256936 h 483285"/>
              <a:gd name="connsiteX46" fmla="*/ 111427 w 509507"/>
              <a:gd name="connsiteY46" fmla="*/ 256936 h 483285"/>
              <a:gd name="connsiteX47" fmla="*/ 77677 w 509507"/>
              <a:gd name="connsiteY47" fmla="*/ 256936 h 483285"/>
              <a:gd name="connsiteX48" fmla="*/ 59302 w 509507"/>
              <a:gd name="connsiteY48" fmla="*/ 226936 h 48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9507" h="483285">
                <a:moveTo>
                  <a:pt x="256627" y="481636"/>
                </a:moveTo>
                <a:cubicBezTo>
                  <a:pt x="289513" y="455673"/>
                  <a:pt x="320890" y="427852"/>
                  <a:pt x="350602" y="398311"/>
                </a:cubicBezTo>
                <a:cubicBezTo>
                  <a:pt x="393674" y="357275"/>
                  <a:pt x="431761" y="311308"/>
                  <a:pt x="464077" y="261361"/>
                </a:cubicBezTo>
                <a:cubicBezTo>
                  <a:pt x="494077" y="213061"/>
                  <a:pt x="522727" y="150361"/>
                  <a:pt x="503002" y="93061"/>
                </a:cubicBezTo>
                <a:cubicBezTo>
                  <a:pt x="487027" y="45661"/>
                  <a:pt x="442702" y="5386"/>
                  <a:pt x="391777" y="511"/>
                </a:cubicBezTo>
                <a:cubicBezTo>
                  <a:pt x="327427" y="-5864"/>
                  <a:pt x="280852" y="48586"/>
                  <a:pt x="254527" y="100711"/>
                </a:cubicBezTo>
                <a:cubicBezTo>
                  <a:pt x="230452" y="53011"/>
                  <a:pt x="190627" y="3811"/>
                  <a:pt x="133102" y="211"/>
                </a:cubicBezTo>
                <a:cubicBezTo>
                  <a:pt x="82027" y="-2939"/>
                  <a:pt x="34477" y="32986"/>
                  <a:pt x="12502" y="77611"/>
                </a:cubicBezTo>
                <a:cubicBezTo>
                  <a:pt x="-15023" y="133636"/>
                  <a:pt x="7402" y="196636"/>
                  <a:pt x="36352" y="246961"/>
                </a:cubicBezTo>
                <a:cubicBezTo>
                  <a:pt x="66352" y="299461"/>
                  <a:pt x="106252" y="345586"/>
                  <a:pt x="148402" y="388261"/>
                </a:cubicBezTo>
                <a:cubicBezTo>
                  <a:pt x="181630" y="422255"/>
                  <a:pt x="217083" y="454000"/>
                  <a:pt x="254527" y="483286"/>
                </a:cubicBezTo>
                <a:close/>
                <a:moveTo>
                  <a:pt x="134527" y="226636"/>
                </a:moveTo>
                <a:lnTo>
                  <a:pt x="157027" y="159136"/>
                </a:lnTo>
                <a:lnTo>
                  <a:pt x="170377" y="119011"/>
                </a:lnTo>
                <a:cubicBezTo>
                  <a:pt x="173827" y="108586"/>
                  <a:pt x="179152" y="94636"/>
                  <a:pt x="193552" y="100636"/>
                </a:cubicBezTo>
                <a:cubicBezTo>
                  <a:pt x="202252" y="104311"/>
                  <a:pt x="202777" y="113311"/>
                  <a:pt x="204277" y="121186"/>
                </a:cubicBezTo>
                <a:lnTo>
                  <a:pt x="210502" y="154411"/>
                </a:lnTo>
                <a:lnTo>
                  <a:pt x="228502" y="250411"/>
                </a:lnTo>
                <a:lnTo>
                  <a:pt x="240427" y="314161"/>
                </a:lnTo>
                <a:lnTo>
                  <a:pt x="283927" y="199111"/>
                </a:lnTo>
                <a:lnTo>
                  <a:pt x="293527" y="173761"/>
                </a:lnTo>
                <a:cubicBezTo>
                  <a:pt x="296302" y="166261"/>
                  <a:pt x="299152" y="158761"/>
                  <a:pt x="308527" y="157936"/>
                </a:cubicBezTo>
                <a:cubicBezTo>
                  <a:pt x="320452" y="156736"/>
                  <a:pt x="323977" y="166936"/>
                  <a:pt x="326602" y="175936"/>
                </a:cubicBezTo>
                <a:lnTo>
                  <a:pt x="335827" y="207586"/>
                </a:lnTo>
                <a:lnTo>
                  <a:pt x="354127" y="270511"/>
                </a:lnTo>
                <a:lnTo>
                  <a:pt x="372202" y="250636"/>
                </a:lnTo>
                <a:cubicBezTo>
                  <a:pt x="377984" y="243070"/>
                  <a:pt x="384490" y="236087"/>
                  <a:pt x="391627" y="229786"/>
                </a:cubicBezTo>
                <a:cubicBezTo>
                  <a:pt x="399127" y="224536"/>
                  <a:pt x="413002" y="226936"/>
                  <a:pt x="421627" y="226936"/>
                </a:cubicBezTo>
                <a:lnTo>
                  <a:pt x="449527" y="226936"/>
                </a:lnTo>
                <a:cubicBezTo>
                  <a:pt x="443977" y="236911"/>
                  <a:pt x="437827" y="246961"/>
                  <a:pt x="431152" y="256936"/>
                </a:cubicBezTo>
                <a:lnTo>
                  <a:pt x="406777" y="256936"/>
                </a:lnTo>
                <a:cubicBezTo>
                  <a:pt x="390802" y="274561"/>
                  <a:pt x="375502" y="293311"/>
                  <a:pt x="358552" y="310036"/>
                </a:cubicBezTo>
                <a:cubicBezTo>
                  <a:pt x="353236" y="316389"/>
                  <a:pt x="343776" y="317230"/>
                  <a:pt x="337423" y="311913"/>
                </a:cubicBezTo>
                <a:cubicBezTo>
                  <a:pt x="336173" y="310867"/>
                  <a:pt x="335102" y="309625"/>
                  <a:pt x="334252" y="308236"/>
                </a:cubicBezTo>
                <a:cubicBezTo>
                  <a:pt x="332623" y="305010"/>
                  <a:pt x="331437" y="301579"/>
                  <a:pt x="330727" y="298036"/>
                </a:cubicBezTo>
                <a:lnTo>
                  <a:pt x="318202" y="255211"/>
                </a:lnTo>
                <a:lnTo>
                  <a:pt x="308002" y="220111"/>
                </a:lnTo>
                <a:cubicBezTo>
                  <a:pt x="288877" y="270586"/>
                  <a:pt x="270502" y="321136"/>
                  <a:pt x="250777" y="371386"/>
                </a:cubicBezTo>
                <a:cubicBezTo>
                  <a:pt x="249674" y="375479"/>
                  <a:pt x="247281" y="379109"/>
                  <a:pt x="243952" y="381736"/>
                </a:cubicBezTo>
                <a:cubicBezTo>
                  <a:pt x="237124" y="386426"/>
                  <a:pt x="227786" y="384693"/>
                  <a:pt x="223096" y="377865"/>
                </a:cubicBezTo>
                <a:cubicBezTo>
                  <a:pt x="221897" y="376120"/>
                  <a:pt x="221082" y="374143"/>
                  <a:pt x="220702" y="372061"/>
                </a:cubicBezTo>
                <a:cubicBezTo>
                  <a:pt x="218977" y="365161"/>
                  <a:pt x="218077" y="357961"/>
                  <a:pt x="216727" y="351061"/>
                </a:cubicBezTo>
                <a:lnTo>
                  <a:pt x="197752" y="249811"/>
                </a:lnTo>
                <a:lnTo>
                  <a:pt x="183577" y="174136"/>
                </a:lnTo>
                <a:lnTo>
                  <a:pt x="162427" y="237661"/>
                </a:lnTo>
                <a:cubicBezTo>
                  <a:pt x="159202" y="247111"/>
                  <a:pt x="156652" y="256336"/>
                  <a:pt x="144502" y="256936"/>
                </a:cubicBezTo>
                <a:cubicBezTo>
                  <a:pt x="133477" y="257461"/>
                  <a:pt x="122377" y="256936"/>
                  <a:pt x="111427" y="256936"/>
                </a:cubicBezTo>
                <a:lnTo>
                  <a:pt x="77677" y="256936"/>
                </a:lnTo>
                <a:cubicBezTo>
                  <a:pt x="71077" y="246961"/>
                  <a:pt x="64852" y="236911"/>
                  <a:pt x="59302" y="226936"/>
                </a:cubicBezTo>
                <a:close/>
              </a:path>
            </a:pathLst>
          </a:custGeom>
          <a:gradFill flip="none" rotWithShape="1">
            <a:gsLst>
              <a:gs pos="0">
                <a:srgbClr val="2157DF"/>
              </a:gs>
              <a:gs pos="100000">
                <a:srgbClr val="3094F8"/>
              </a:gs>
            </a:gsLst>
            <a:lin ang="2700000" scaled="1"/>
            <a:tileRect/>
          </a:gradFill>
          <a:ln w="7441" cap="flat">
            <a:noFill/>
            <a:prstDash val="solid"/>
            <a:miter/>
          </a:ln>
        </p:spPr>
        <p:txBody>
          <a:bodyPr rtlCol="0" anchor="ctr"/>
          <a:lstStyle/>
          <a:p>
            <a:endParaRPr lang="en-ID"/>
          </a:p>
        </p:txBody>
      </p:sp>
      <p:sp>
        <p:nvSpPr>
          <p:cNvPr id="20" name="TextBox 19">
            <a:extLst>
              <a:ext uri="{FF2B5EF4-FFF2-40B4-BE49-F238E27FC236}">
                <a16:creationId xmlns:a16="http://schemas.microsoft.com/office/drawing/2014/main" id="{551ECF0C-7E63-3F43-8625-11CE5890C1C1}"/>
              </a:ext>
            </a:extLst>
          </p:cNvPr>
          <p:cNvSpPr txBox="1"/>
          <p:nvPr/>
        </p:nvSpPr>
        <p:spPr>
          <a:xfrm>
            <a:off x="852312" y="6137829"/>
            <a:ext cx="3014153" cy="830997"/>
          </a:xfrm>
          <a:prstGeom prst="rect">
            <a:avLst/>
          </a:prstGeom>
          <a:noFill/>
        </p:spPr>
        <p:txBody>
          <a:bodyPr wrap="square" rtlCol="0">
            <a:spAutoFit/>
          </a:bodyPr>
          <a:lstStyle/>
          <a:p>
            <a:pPr algn="ctr"/>
            <a:r>
              <a:rPr lang="en-US" sz="2400">
                <a:latin typeface="Calibri (Body)"/>
              </a:rPr>
              <a:t>Widely used and easy to navigate.</a:t>
            </a:r>
          </a:p>
        </p:txBody>
      </p:sp>
      <p:grpSp>
        <p:nvGrpSpPr>
          <p:cNvPr id="27" name="Google Shape;7107;p70">
            <a:extLst>
              <a:ext uri="{FF2B5EF4-FFF2-40B4-BE49-F238E27FC236}">
                <a16:creationId xmlns:a16="http://schemas.microsoft.com/office/drawing/2014/main" id="{E1754E67-9F9B-43A6-96E3-230BEF584650}"/>
              </a:ext>
            </a:extLst>
          </p:cNvPr>
          <p:cNvGrpSpPr/>
          <p:nvPr/>
        </p:nvGrpSpPr>
        <p:grpSpPr>
          <a:xfrm>
            <a:off x="2118468" y="4955949"/>
            <a:ext cx="481841" cy="452093"/>
            <a:chOff x="-26583625" y="3917025"/>
            <a:chExt cx="315050" cy="295600"/>
          </a:xfrm>
          <a:solidFill>
            <a:srgbClr val="3094F8"/>
          </a:solidFill>
        </p:grpSpPr>
        <p:sp>
          <p:nvSpPr>
            <p:cNvPr id="28" name="Google Shape;7108;p70">
              <a:extLst>
                <a:ext uri="{FF2B5EF4-FFF2-40B4-BE49-F238E27FC236}">
                  <a16:creationId xmlns:a16="http://schemas.microsoft.com/office/drawing/2014/main" id="{23EB66E6-F9FB-4E0E-A1E5-E5C918E5D798}"/>
                </a:ext>
              </a:extLst>
            </p:cNvPr>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29" name="Google Shape;7109;p70">
              <a:extLst>
                <a:ext uri="{FF2B5EF4-FFF2-40B4-BE49-F238E27FC236}">
                  <a16:creationId xmlns:a16="http://schemas.microsoft.com/office/drawing/2014/main" id="{94F09E77-97F6-455B-98D4-63A9A16F9832}"/>
                </a:ext>
              </a:extLst>
            </p:cNvPr>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0" name="Google Shape;7110;p70">
              <a:extLst>
                <a:ext uri="{FF2B5EF4-FFF2-40B4-BE49-F238E27FC236}">
                  <a16:creationId xmlns:a16="http://schemas.microsoft.com/office/drawing/2014/main" id="{0992BEDB-8273-4D16-9C51-BB572B77A5AD}"/>
                </a:ext>
              </a:extLst>
            </p:cNvPr>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sp>
          <p:nvSpPr>
            <p:cNvPr id="31" name="Google Shape;7111;p70">
              <a:extLst>
                <a:ext uri="{FF2B5EF4-FFF2-40B4-BE49-F238E27FC236}">
                  <a16:creationId xmlns:a16="http://schemas.microsoft.com/office/drawing/2014/main" id="{67C4E335-63AE-4E85-B24B-5471C5D698E3}"/>
                </a:ext>
              </a:extLst>
            </p:cNvPr>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grpFill/>
            <a:ln>
              <a:noFill/>
            </a:ln>
          </p:spPr>
          <p:txBody>
            <a:bodyPr spcFirstLastPara="1" wrap="square" lIns="45713" tIns="45713" rIns="45713" bIns="45713" anchor="ctr" anchorCtr="0">
              <a:noAutofit/>
            </a:bodyPr>
            <a:lstStyle/>
            <a:p>
              <a:pPr>
                <a:spcBef>
                  <a:spcPts val="0"/>
                </a:spcBef>
                <a:spcAft>
                  <a:spcPts val="0"/>
                </a:spcAft>
              </a:pPr>
              <a:endParaRPr/>
            </a:p>
          </p:txBody>
        </p:sp>
      </p:grpSp>
      <p:pic>
        <p:nvPicPr>
          <p:cNvPr id="47" name="Picture 46">
            <a:extLst>
              <a:ext uri="{FF2B5EF4-FFF2-40B4-BE49-F238E27FC236}">
                <a16:creationId xmlns:a16="http://schemas.microsoft.com/office/drawing/2014/main" id="{05A3EB03-42E0-1381-0D2A-4C5782D224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6787" y="404043"/>
            <a:ext cx="10356084" cy="5994362"/>
          </a:xfrm>
          <a:prstGeom prst="rect">
            <a:avLst/>
          </a:prstGeom>
        </p:spPr>
      </p:pic>
      <p:sp>
        <p:nvSpPr>
          <p:cNvPr id="32" name="TextBox 31">
            <a:extLst>
              <a:ext uri="{FF2B5EF4-FFF2-40B4-BE49-F238E27FC236}">
                <a16:creationId xmlns:a16="http://schemas.microsoft.com/office/drawing/2014/main" id="{551ECF0C-7E63-3F43-8625-11CE5890C1C1}"/>
              </a:ext>
            </a:extLst>
          </p:cNvPr>
          <p:cNvSpPr txBox="1"/>
          <p:nvPr/>
        </p:nvSpPr>
        <p:spPr>
          <a:xfrm>
            <a:off x="4349650" y="5768497"/>
            <a:ext cx="3014153" cy="1569660"/>
          </a:xfrm>
          <a:prstGeom prst="rect">
            <a:avLst/>
          </a:prstGeom>
          <a:noFill/>
        </p:spPr>
        <p:txBody>
          <a:bodyPr wrap="square" rtlCol="0">
            <a:spAutoFit/>
          </a:bodyPr>
          <a:lstStyle/>
          <a:p>
            <a:pPr algn="ctr"/>
            <a:r>
              <a:rPr lang="en-US" sz="2400">
                <a:latin typeface="Calibri (Body)"/>
              </a:rPr>
              <a:t>Offers a broad medical knowledge base.</a:t>
            </a:r>
          </a:p>
          <a:p>
            <a:pPr algn="ctr"/>
            <a:endParaRPr lang="en-US" sz="2400"/>
          </a:p>
        </p:txBody>
      </p:sp>
      <p:sp>
        <p:nvSpPr>
          <p:cNvPr id="25" name="Rectangle: Rounded Corners 81">
            <a:extLst>
              <a:ext uri="{FF2B5EF4-FFF2-40B4-BE49-F238E27FC236}">
                <a16:creationId xmlns:a16="http://schemas.microsoft.com/office/drawing/2014/main" id="{702E3D0D-EE92-4102-7FBB-4B8196EF1F3A}"/>
              </a:ext>
            </a:extLst>
          </p:cNvPr>
          <p:cNvSpPr/>
          <p:nvPr/>
        </p:nvSpPr>
        <p:spPr>
          <a:xfrm rot="10800000" flipV="1">
            <a:off x="8110469"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111">
            <a:extLst>
              <a:ext uri="{FF2B5EF4-FFF2-40B4-BE49-F238E27FC236}">
                <a16:creationId xmlns:a16="http://schemas.microsoft.com/office/drawing/2014/main" id="{71546DC4-8A6E-40A9-862B-8D4E991A3FD9}"/>
              </a:ext>
            </a:extLst>
          </p:cNvPr>
          <p:cNvSpPr>
            <a:spLocks noEditPoints="1"/>
          </p:cNvSpPr>
          <p:nvPr/>
        </p:nvSpPr>
        <p:spPr bwMode="auto">
          <a:xfrm>
            <a:off x="9448134" y="6894854"/>
            <a:ext cx="430712" cy="348783"/>
          </a:xfrm>
          <a:custGeom>
            <a:avLst/>
            <a:gdLst>
              <a:gd name="T0" fmla="*/ 256847 w 116"/>
              <a:gd name="T1" fmla="*/ 55360 h 94"/>
              <a:gd name="T2" fmla="*/ 211521 w 116"/>
              <a:gd name="T3" fmla="*/ 55360 h 94"/>
              <a:gd name="T4" fmla="*/ 203966 w 116"/>
              <a:gd name="T5" fmla="*/ 17614 h 94"/>
              <a:gd name="T6" fmla="*/ 183822 w 116"/>
              <a:gd name="T7" fmla="*/ 0 h 94"/>
              <a:gd name="T8" fmla="*/ 110797 w 116"/>
              <a:gd name="T9" fmla="*/ 0 h 94"/>
              <a:gd name="T10" fmla="*/ 88134 w 116"/>
              <a:gd name="T11" fmla="*/ 17614 h 94"/>
              <a:gd name="T12" fmla="*/ 80579 w 116"/>
              <a:gd name="T13" fmla="*/ 55360 h 94"/>
              <a:gd name="T14" fmla="*/ 37772 w 116"/>
              <a:gd name="T15" fmla="*/ 55360 h 94"/>
              <a:gd name="T16" fmla="*/ 0 w 116"/>
              <a:gd name="T17" fmla="*/ 90589 h 94"/>
              <a:gd name="T18" fmla="*/ 0 w 116"/>
              <a:gd name="T19" fmla="*/ 201308 h 94"/>
              <a:gd name="T20" fmla="*/ 37772 w 116"/>
              <a:gd name="T21" fmla="*/ 236537 h 94"/>
              <a:gd name="T22" fmla="*/ 256847 w 116"/>
              <a:gd name="T23" fmla="*/ 236537 h 94"/>
              <a:gd name="T24" fmla="*/ 292100 w 116"/>
              <a:gd name="T25" fmla="*/ 201308 h 94"/>
              <a:gd name="T26" fmla="*/ 292100 w 116"/>
              <a:gd name="T27" fmla="*/ 90589 h 94"/>
              <a:gd name="T28" fmla="*/ 256847 w 116"/>
              <a:gd name="T29" fmla="*/ 55360 h 94"/>
              <a:gd name="T30" fmla="*/ 105760 w 116"/>
              <a:gd name="T31" fmla="*/ 22647 h 94"/>
              <a:gd name="T32" fmla="*/ 110797 w 116"/>
              <a:gd name="T33" fmla="*/ 17614 h 94"/>
              <a:gd name="T34" fmla="*/ 183822 w 116"/>
              <a:gd name="T35" fmla="*/ 17614 h 94"/>
              <a:gd name="T36" fmla="*/ 186340 w 116"/>
              <a:gd name="T37" fmla="*/ 22647 h 94"/>
              <a:gd name="T38" fmla="*/ 193894 w 116"/>
              <a:gd name="T39" fmla="*/ 55360 h 94"/>
              <a:gd name="T40" fmla="*/ 98206 w 116"/>
              <a:gd name="T41" fmla="*/ 55360 h 94"/>
              <a:gd name="T42" fmla="*/ 105760 w 116"/>
              <a:gd name="T43" fmla="*/ 22647 h 94"/>
              <a:gd name="T44" fmla="*/ 201448 w 116"/>
              <a:gd name="T45" fmla="*/ 163563 h 94"/>
              <a:gd name="T46" fmla="*/ 163677 w 116"/>
              <a:gd name="T47" fmla="*/ 163563 h 94"/>
              <a:gd name="T48" fmla="*/ 163677 w 116"/>
              <a:gd name="T49" fmla="*/ 201308 h 94"/>
              <a:gd name="T50" fmla="*/ 128423 w 116"/>
              <a:gd name="T51" fmla="*/ 201308 h 94"/>
              <a:gd name="T52" fmla="*/ 128423 w 116"/>
              <a:gd name="T53" fmla="*/ 163563 h 94"/>
              <a:gd name="T54" fmla="*/ 90652 w 116"/>
              <a:gd name="T55" fmla="*/ 163563 h 94"/>
              <a:gd name="T56" fmla="*/ 90652 w 116"/>
              <a:gd name="T57" fmla="*/ 128334 h 94"/>
              <a:gd name="T58" fmla="*/ 128423 w 116"/>
              <a:gd name="T59" fmla="*/ 128334 h 94"/>
              <a:gd name="T60" fmla="*/ 128423 w 116"/>
              <a:gd name="T61" fmla="*/ 90589 h 94"/>
              <a:gd name="T62" fmla="*/ 163677 w 116"/>
              <a:gd name="T63" fmla="*/ 90589 h 94"/>
              <a:gd name="T64" fmla="*/ 163677 w 116"/>
              <a:gd name="T65" fmla="*/ 128334 h 94"/>
              <a:gd name="T66" fmla="*/ 201448 w 116"/>
              <a:gd name="T67" fmla="*/ 128334 h 94"/>
              <a:gd name="T68" fmla="*/ 201448 w 116"/>
              <a:gd name="T69" fmla="*/ 163563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bg1"/>
          </a:solidFill>
          <a:ln>
            <a:noFill/>
          </a:ln>
        </p:spPr>
        <p:txBody>
          <a:bodyPr/>
          <a:lstStyle/>
          <a:p>
            <a:endParaRPr lang="en-US"/>
          </a:p>
        </p:txBody>
      </p:sp>
      <p:sp>
        <p:nvSpPr>
          <p:cNvPr id="34" name="TextBox 33">
            <a:extLst>
              <a:ext uri="{FF2B5EF4-FFF2-40B4-BE49-F238E27FC236}">
                <a16:creationId xmlns:a16="http://schemas.microsoft.com/office/drawing/2014/main" id="{551ECF0C-7E63-3F43-8625-11CE5890C1C1}"/>
              </a:ext>
            </a:extLst>
          </p:cNvPr>
          <p:cNvSpPr txBox="1"/>
          <p:nvPr/>
        </p:nvSpPr>
        <p:spPr>
          <a:xfrm>
            <a:off x="8110467" y="7503588"/>
            <a:ext cx="3106045" cy="2000548"/>
          </a:xfrm>
          <a:prstGeom prst="rect">
            <a:avLst/>
          </a:prstGeom>
          <a:noFill/>
        </p:spPr>
        <p:txBody>
          <a:bodyPr wrap="square" rtlCol="0">
            <a:spAutoFit/>
          </a:bodyPr>
          <a:lstStyle/>
          <a:p>
            <a:pPr algn="ctr"/>
            <a:r>
              <a:rPr lang="en-US" sz="2400">
                <a:solidFill>
                  <a:schemeClr val="bg1"/>
                </a:solidFill>
                <a:latin typeface="Calibri (Body)"/>
              </a:rPr>
              <a:t>Adds AI-powered medical image analysis alongside symptom input.</a:t>
            </a:r>
          </a:p>
          <a:p>
            <a:pPr algn="ctr"/>
            <a:endParaRPr lang="en-US" sz="2800">
              <a:solidFill>
                <a:schemeClr val="bg1"/>
              </a:solidFill>
            </a:endParaRPr>
          </a:p>
        </p:txBody>
      </p:sp>
      <p:sp>
        <p:nvSpPr>
          <p:cNvPr id="24" name="Rectangle: Rounded Corners 81">
            <a:extLst>
              <a:ext uri="{FF2B5EF4-FFF2-40B4-BE49-F238E27FC236}">
                <a16:creationId xmlns:a16="http://schemas.microsoft.com/office/drawing/2014/main" id="{702E3D0D-EE92-4102-7FBB-4B8196EF1F3A}"/>
              </a:ext>
            </a:extLst>
          </p:cNvPr>
          <p:cNvSpPr/>
          <p:nvPr/>
        </p:nvSpPr>
        <p:spPr>
          <a:xfrm rot="10800000" flipV="1">
            <a:off x="11619168"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5" name="Group 34">
            <a:extLst>
              <a:ext uri="{FF2B5EF4-FFF2-40B4-BE49-F238E27FC236}">
                <a16:creationId xmlns:a16="http://schemas.microsoft.com/office/drawing/2014/main" id="{1EE5059B-051D-4005-9D2E-90AB2DB78E9A}"/>
              </a:ext>
            </a:extLst>
          </p:cNvPr>
          <p:cNvGrpSpPr/>
          <p:nvPr/>
        </p:nvGrpSpPr>
        <p:grpSpPr>
          <a:xfrm flipH="1">
            <a:off x="12924840" y="6789537"/>
            <a:ext cx="494699" cy="454100"/>
            <a:chOff x="6521448" y="3279773"/>
            <a:chExt cx="481015" cy="474665"/>
          </a:xfrm>
          <a:solidFill>
            <a:schemeClr val="bg1"/>
          </a:solidFill>
        </p:grpSpPr>
        <p:sp>
          <p:nvSpPr>
            <p:cNvPr id="36" name="Freeform 321">
              <a:extLst>
                <a:ext uri="{FF2B5EF4-FFF2-40B4-BE49-F238E27FC236}">
                  <a16:creationId xmlns:a16="http://schemas.microsoft.com/office/drawing/2014/main" id="{E23DDD14-5316-4558-9E1B-DAED691A64A6}"/>
                </a:ext>
              </a:extLst>
            </p:cNvPr>
            <p:cNvSpPr>
              <a:spLocks noEditPoints="1"/>
            </p:cNvSpPr>
            <p:nvPr/>
          </p:nvSpPr>
          <p:spPr bwMode="auto">
            <a:xfrm>
              <a:off x="6908800" y="3513138"/>
              <a:ext cx="93663" cy="241300"/>
            </a:xfrm>
            <a:custGeom>
              <a:avLst/>
              <a:gdLst>
                <a:gd name="T0" fmla="*/ 234 w 641"/>
                <a:gd name="T1" fmla="*/ 1281 h 1669"/>
                <a:gd name="T2" fmla="*/ 187 w 641"/>
                <a:gd name="T3" fmla="*/ 1299 h 1669"/>
                <a:gd name="T4" fmla="*/ 149 w 641"/>
                <a:gd name="T5" fmla="*/ 1337 h 1669"/>
                <a:gd name="T6" fmla="*/ 130 w 641"/>
                <a:gd name="T7" fmla="*/ 1384 h 1669"/>
                <a:gd name="T8" fmla="*/ 130 w 641"/>
                <a:gd name="T9" fmla="*/ 1434 h 1669"/>
                <a:gd name="T10" fmla="*/ 149 w 641"/>
                <a:gd name="T11" fmla="*/ 1480 h 1669"/>
                <a:gd name="T12" fmla="*/ 187 w 641"/>
                <a:gd name="T13" fmla="*/ 1518 h 1669"/>
                <a:gd name="T14" fmla="*/ 234 w 641"/>
                <a:gd name="T15" fmla="*/ 1538 h 1669"/>
                <a:gd name="T16" fmla="*/ 284 w 641"/>
                <a:gd name="T17" fmla="*/ 1538 h 1669"/>
                <a:gd name="T18" fmla="*/ 332 w 641"/>
                <a:gd name="T19" fmla="*/ 1518 h 1669"/>
                <a:gd name="T20" fmla="*/ 369 w 641"/>
                <a:gd name="T21" fmla="*/ 1480 h 1669"/>
                <a:gd name="T22" fmla="*/ 389 w 641"/>
                <a:gd name="T23" fmla="*/ 1434 h 1669"/>
                <a:gd name="T24" fmla="*/ 389 w 641"/>
                <a:gd name="T25" fmla="*/ 1384 h 1669"/>
                <a:gd name="T26" fmla="*/ 369 w 641"/>
                <a:gd name="T27" fmla="*/ 1337 h 1669"/>
                <a:gd name="T28" fmla="*/ 332 w 641"/>
                <a:gd name="T29" fmla="*/ 1299 h 1669"/>
                <a:gd name="T30" fmla="*/ 284 w 641"/>
                <a:gd name="T31" fmla="*/ 1281 h 1669"/>
                <a:gd name="T32" fmla="*/ 160 w 641"/>
                <a:gd name="T33" fmla="*/ 0 h 1669"/>
                <a:gd name="T34" fmla="*/ 513 w 641"/>
                <a:gd name="T35" fmla="*/ 4 h 1669"/>
                <a:gd name="T36" fmla="*/ 570 w 641"/>
                <a:gd name="T37" fmla="*/ 28 h 1669"/>
                <a:gd name="T38" fmla="*/ 614 w 641"/>
                <a:gd name="T39" fmla="*/ 70 h 1669"/>
                <a:gd name="T40" fmla="*/ 638 w 641"/>
                <a:gd name="T41" fmla="*/ 127 h 1669"/>
                <a:gd name="T42" fmla="*/ 641 w 641"/>
                <a:gd name="T43" fmla="*/ 1508 h 1669"/>
                <a:gd name="T44" fmla="*/ 629 w 641"/>
                <a:gd name="T45" fmla="*/ 1571 h 1669"/>
                <a:gd name="T46" fmla="*/ 594 w 641"/>
                <a:gd name="T47" fmla="*/ 1622 h 1669"/>
                <a:gd name="T48" fmla="*/ 543 w 641"/>
                <a:gd name="T49" fmla="*/ 1655 h 1669"/>
                <a:gd name="T50" fmla="*/ 480 w 641"/>
                <a:gd name="T51" fmla="*/ 1669 h 1669"/>
                <a:gd name="T52" fmla="*/ 127 w 641"/>
                <a:gd name="T53" fmla="*/ 1664 h 1669"/>
                <a:gd name="T54" fmla="*/ 70 w 641"/>
                <a:gd name="T55" fmla="*/ 1641 h 1669"/>
                <a:gd name="T56" fmla="*/ 27 w 641"/>
                <a:gd name="T57" fmla="*/ 1598 h 1669"/>
                <a:gd name="T58" fmla="*/ 3 w 641"/>
                <a:gd name="T59" fmla="*/ 1541 h 1669"/>
                <a:gd name="T60" fmla="*/ 0 w 641"/>
                <a:gd name="T61" fmla="*/ 160 h 1669"/>
                <a:gd name="T62" fmla="*/ 12 w 641"/>
                <a:gd name="T63" fmla="*/ 97 h 1669"/>
                <a:gd name="T64" fmla="*/ 46 w 641"/>
                <a:gd name="T65" fmla="*/ 46 h 1669"/>
                <a:gd name="T66" fmla="*/ 97 w 641"/>
                <a:gd name="T67" fmla="*/ 13 h 1669"/>
                <a:gd name="T68" fmla="*/ 160 w 641"/>
                <a:gd name="T69"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1669">
                  <a:moveTo>
                    <a:pt x="259" y="1278"/>
                  </a:moveTo>
                  <a:lnTo>
                    <a:pt x="234" y="1281"/>
                  </a:lnTo>
                  <a:lnTo>
                    <a:pt x="210" y="1288"/>
                  </a:lnTo>
                  <a:lnTo>
                    <a:pt x="187" y="1299"/>
                  </a:lnTo>
                  <a:lnTo>
                    <a:pt x="166" y="1316"/>
                  </a:lnTo>
                  <a:lnTo>
                    <a:pt x="149" y="1337"/>
                  </a:lnTo>
                  <a:lnTo>
                    <a:pt x="137" y="1360"/>
                  </a:lnTo>
                  <a:lnTo>
                    <a:pt x="130" y="1384"/>
                  </a:lnTo>
                  <a:lnTo>
                    <a:pt x="127" y="1409"/>
                  </a:lnTo>
                  <a:lnTo>
                    <a:pt x="130" y="1434"/>
                  </a:lnTo>
                  <a:lnTo>
                    <a:pt x="137" y="1459"/>
                  </a:lnTo>
                  <a:lnTo>
                    <a:pt x="149" y="1480"/>
                  </a:lnTo>
                  <a:lnTo>
                    <a:pt x="166" y="1501"/>
                  </a:lnTo>
                  <a:lnTo>
                    <a:pt x="187" y="1518"/>
                  </a:lnTo>
                  <a:lnTo>
                    <a:pt x="210" y="1530"/>
                  </a:lnTo>
                  <a:lnTo>
                    <a:pt x="234" y="1538"/>
                  </a:lnTo>
                  <a:lnTo>
                    <a:pt x="259" y="1540"/>
                  </a:lnTo>
                  <a:lnTo>
                    <a:pt x="284" y="1538"/>
                  </a:lnTo>
                  <a:lnTo>
                    <a:pt x="310" y="1530"/>
                  </a:lnTo>
                  <a:lnTo>
                    <a:pt x="332" y="1518"/>
                  </a:lnTo>
                  <a:lnTo>
                    <a:pt x="352" y="1501"/>
                  </a:lnTo>
                  <a:lnTo>
                    <a:pt x="369" y="1480"/>
                  </a:lnTo>
                  <a:lnTo>
                    <a:pt x="382" y="1459"/>
                  </a:lnTo>
                  <a:lnTo>
                    <a:pt x="389" y="1434"/>
                  </a:lnTo>
                  <a:lnTo>
                    <a:pt x="391" y="1409"/>
                  </a:lnTo>
                  <a:lnTo>
                    <a:pt x="389" y="1384"/>
                  </a:lnTo>
                  <a:lnTo>
                    <a:pt x="382" y="1360"/>
                  </a:lnTo>
                  <a:lnTo>
                    <a:pt x="369" y="1337"/>
                  </a:lnTo>
                  <a:lnTo>
                    <a:pt x="352" y="1316"/>
                  </a:lnTo>
                  <a:lnTo>
                    <a:pt x="332" y="1299"/>
                  </a:lnTo>
                  <a:lnTo>
                    <a:pt x="310" y="1288"/>
                  </a:lnTo>
                  <a:lnTo>
                    <a:pt x="284" y="1281"/>
                  </a:lnTo>
                  <a:lnTo>
                    <a:pt x="259" y="1278"/>
                  </a:lnTo>
                  <a:close/>
                  <a:moveTo>
                    <a:pt x="160" y="0"/>
                  </a:moveTo>
                  <a:lnTo>
                    <a:pt x="480" y="0"/>
                  </a:lnTo>
                  <a:lnTo>
                    <a:pt x="513" y="4"/>
                  </a:lnTo>
                  <a:lnTo>
                    <a:pt x="543" y="13"/>
                  </a:lnTo>
                  <a:lnTo>
                    <a:pt x="570" y="28"/>
                  </a:lnTo>
                  <a:lnTo>
                    <a:pt x="594" y="46"/>
                  </a:lnTo>
                  <a:lnTo>
                    <a:pt x="614" y="70"/>
                  </a:lnTo>
                  <a:lnTo>
                    <a:pt x="629" y="97"/>
                  </a:lnTo>
                  <a:lnTo>
                    <a:pt x="638" y="127"/>
                  </a:lnTo>
                  <a:lnTo>
                    <a:pt x="641" y="160"/>
                  </a:lnTo>
                  <a:lnTo>
                    <a:pt x="641" y="1508"/>
                  </a:lnTo>
                  <a:lnTo>
                    <a:pt x="638" y="1541"/>
                  </a:lnTo>
                  <a:lnTo>
                    <a:pt x="629" y="1571"/>
                  </a:lnTo>
                  <a:lnTo>
                    <a:pt x="614" y="1598"/>
                  </a:lnTo>
                  <a:lnTo>
                    <a:pt x="594" y="1622"/>
                  </a:lnTo>
                  <a:lnTo>
                    <a:pt x="570" y="1641"/>
                  </a:lnTo>
                  <a:lnTo>
                    <a:pt x="543" y="1655"/>
                  </a:lnTo>
                  <a:lnTo>
                    <a:pt x="513" y="1664"/>
                  </a:lnTo>
                  <a:lnTo>
                    <a:pt x="480" y="1669"/>
                  </a:lnTo>
                  <a:lnTo>
                    <a:pt x="160" y="1669"/>
                  </a:lnTo>
                  <a:lnTo>
                    <a:pt x="127" y="1664"/>
                  </a:lnTo>
                  <a:lnTo>
                    <a:pt x="97" y="1655"/>
                  </a:lnTo>
                  <a:lnTo>
                    <a:pt x="70" y="1641"/>
                  </a:lnTo>
                  <a:lnTo>
                    <a:pt x="46" y="1622"/>
                  </a:lnTo>
                  <a:lnTo>
                    <a:pt x="27" y="1598"/>
                  </a:lnTo>
                  <a:lnTo>
                    <a:pt x="12" y="1571"/>
                  </a:lnTo>
                  <a:lnTo>
                    <a:pt x="3" y="1541"/>
                  </a:lnTo>
                  <a:lnTo>
                    <a:pt x="0" y="1508"/>
                  </a:lnTo>
                  <a:lnTo>
                    <a:pt x="0" y="160"/>
                  </a:lnTo>
                  <a:lnTo>
                    <a:pt x="3" y="127"/>
                  </a:lnTo>
                  <a:lnTo>
                    <a:pt x="12" y="97"/>
                  </a:lnTo>
                  <a:lnTo>
                    <a:pt x="27" y="70"/>
                  </a:lnTo>
                  <a:lnTo>
                    <a:pt x="46" y="46"/>
                  </a:lnTo>
                  <a:lnTo>
                    <a:pt x="70" y="28"/>
                  </a:lnTo>
                  <a:lnTo>
                    <a:pt x="97" y="13"/>
                  </a:lnTo>
                  <a:lnTo>
                    <a:pt x="127"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2">
              <a:extLst>
                <a:ext uri="{FF2B5EF4-FFF2-40B4-BE49-F238E27FC236}">
                  <a16:creationId xmlns:a16="http://schemas.microsoft.com/office/drawing/2014/main" id="{425F6251-A935-4F11-9463-E341F491720F}"/>
                </a:ext>
              </a:extLst>
            </p:cNvPr>
            <p:cNvSpPr>
              <a:spLocks/>
            </p:cNvSpPr>
            <p:nvPr/>
          </p:nvSpPr>
          <p:spPr bwMode="auto">
            <a:xfrm>
              <a:off x="6521448" y="3279773"/>
              <a:ext cx="363538" cy="446088"/>
            </a:xfrm>
            <a:custGeom>
              <a:avLst/>
              <a:gdLst>
                <a:gd name="T0" fmla="*/ 1921 w 2516"/>
                <a:gd name="T1" fmla="*/ 5 h 3100"/>
                <a:gd name="T2" fmla="*/ 2071 w 2516"/>
                <a:gd name="T3" fmla="*/ 45 h 3100"/>
                <a:gd name="T4" fmla="*/ 2143 w 2516"/>
                <a:gd name="T5" fmla="*/ 122 h 3100"/>
                <a:gd name="T6" fmla="*/ 2136 w 2516"/>
                <a:gd name="T7" fmla="*/ 276 h 3100"/>
                <a:gd name="T8" fmla="*/ 2098 w 2516"/>
                <a:gd name="T9" fmla="*/ 448 h 3100"/>
                <a:gd name="T10" fmla="*/ 2066 w 2516"/>
                <a:gd name="T11" fmla="*/ 628 h 3100"/>
                <a:gd name="T12" fmla="*/ 2067 w 2516"/>
                <a:gd name="T13" fmla="*/ 867 h 3100"/>
                <a:gd name="T14" fmla="*/ 2119 w 2516"/>
                <a:gd name="T15" fmla="*/ 1103 h 3100"/>
                <a:gd name="T16" fmla="*/ 2206 w 2516"/>
                <a:gd name="T17" fmla="*/ 1319 h 3100"/>
                <a:gd name="T18" fmla="*/ 2309 w 2516"/>
                <a:gd name="T19" fmla="*/ 1503 h 3100"/>
                <a:gd name="T20" fmla="*/ 2406 w 2516"/>
                <a:gd name="T21" fmla="*/ 1646 h 3100"/>
                <a:gd name="T22" fmla="*/ 2478 w 2516"/>
                <a:gd name="T23" fmla="*/ 1740 h 3100"/>
                <a:gd name="T24" fmla="*/ 2506 w 2516"/>
                <a:gd name="T25" fmla="*/ 1773 h 3100"/>
                <a:gd name="T26" fmla="*/ 2513 w 2516"/>
                <a:gd name="T27" fmla="*/ 3042 h 3100"/>
                <a:gd name="T28" fmla="*/ 2457 w 2516"/>
                <a:gd name="T29" fmla="*/ 3098 h 3100"/>
                <a:gd name="T30" fmla="*/ 758 w 2516"/>
                <a:gd name="T31" fmla="*/ 3100 h 3100"/>
                <a:gd name="T32" fmla="*/ 485 w 2516"/>
                <a:gd name="T33" fmla="*/ 3100 h 3100"/>
                <a:gd name="T34" fmla="*/ 304 w 2516"/>
                <a:gd name="T35" fmla="*/ 3100 h 3100"/>
                <a:gd name="T36" fmla="*/ 201 w 2516"/>
                <a:gd name="T37" fmla="*/ 3100 h 3100"/>
                <a:gd name="T38" fmla="*/ 162 w 2516"/>
                <a:gd name="T39" fmla="*/ 3100 h 3100"/>
                <a:gd name="T40" fmla="*/ 80 w 2516"/>
                <a:gd name="T41" fmla="*/ 3072 h 3100"/>
                <a:gd name="T42" fmla="*/ 10 w 2516"/>
                <a:gd name="T43" fmla="*/ 2964 h 3100"/>
                <a:gd name="T44" fmla="*/ 10 w 2516"/>
                <a:gd name="T45" fmla="*/ 2818 h 3100"/>
                <a:gd name="T46" fmla="*/ 80 w 2516"/>
                <a:gd name="T47" fmla="*/ 2710 h 3100"/>
                <a:gd name="T48" fmla="*/ 132 w 2516"/>
                <a:gd name="T49" fmla="*/ 2679 h 3100"/>
                <a:gd name="T50" fmla="*/ 38 w 2516"/>
                <a:gd name="T51" fmla="*/ 2607 h 3100"/>
                <a:gd name="T52" fmla="*/ 0 w 2516"/>
                <a:gd name="T53" fmla="*/ 2473 h 3100"/>
                <a:gd name="T54" fmla="*/ 38 w 2516"/>
                <a:gd name="T55" fmla="*/ 2338 h 3100"/>
                <a:gd name="T56" fmla="*/ 132 w 2516"/>
                <a:gd name="T57" fmla="*/ 2267 h 3100"/>
                <a:gd name="T58" fmla="*/ 80 w 2516"/>
                <a:gd name="T59" fmla="*/ 2235 h 3100"/>
                <a:gd name="T60" fmla="*/ 10 w 2516"/>
                <a:gd name="T61" fmla="*/ 2127 h 3100"/>
                <a:gd name="T62" fmla="*/ 10 w 2516"/>
                <a:gd name="T63" fmla="*/ 1981 h 3100"/>
                <a:gd name="T64" fmla="*/ 80 w 2516"/>
                <a:gd name="T65" fmla="*/ 1874 h 3100"/>
                <a:gd name="T66" fmla="*/ 132 w 2516"/>
                <a:gd name="T67" fmla="*/ 1842 h 3100"/>
                <a:gd name="T68" fmla="*/ 38 w 2516"/>
                <a:gd name="T69" fmla="*/ 1770 h 3100"/>
                <a:gd name="T70" fmla="*/ 0 w 2516"/>
                <a:gd name="T71" fmla="*/ 1636 h 3100"/>
                <a:gd name="T72" fmla="*/ 21 w 2516"/>
                <a:gd name="T73" fmla="*/ 1500 h 3100"/>
                <a:gd name="T74" fmla="*/ 85 w 2516"/>
                <a:gd name="T75" fmla="*/ 1430 h 3100"/>
                <a:gd name="T76" fmla="*/ 196 w 2516"/>
                <a:gd name="T77" fmla="*/ 1406 h 3100"/>
                <a:gd name="T78" fmla="*/ 355 w 2516"/>
                <a:gd name="T79" fmla="*/ 1409 h 3100"/>
                <a:gd name="T80" fmla="*/ 565 w 2516"/>
                <a:gd name="T81" fmla="*/ 1423 h 3100"/>
                <a:gd name="T82" fmla="*/ 824 w 2516"/>
                <a:gd name="T83" fmla="*/ 1427 h 3100"/>
                <a:gd name="T84" fmla="*/ 1067 w 2516"/>
                <a:gd name="T85" fmla="*/ 1404 h 3100"/>
                <a:gd name="T86" fmla="*/ 1271 w 2516"/>
                <a:gd name="T87" fmla="*/ 1352 h 3100"/>
                <a:gd name="T88" fmla="*/ 1418 w 2516"/>
                <a:gd name="T89" fmla="*/ 1272 h 3100"/>
                <a:gd name="T90" fmla="*/ 1487 w 2516"/>
                <a:gd name="T91" fmla="*/ 1165 h 3100"/>
                <a:gd name="T92" fmla="*/ 1487 w 2516"/>
                <a:gd name="T93" fmla="*/ 996 h 3100"/>
                <a:gd name="T94" fmla="*/ 1475 w 2516"/>
                <a:gd name="T95" fmla="*/ 778 h 3100"/>
                <a:gd name="T96" fmla="*/ 1466 w 2516"/>
                <a:gd name="T97" fmla="*/ 552 h 3100"/>
                <a:gd name="T98" fmla="*/ 1471 w 2516"/>
                <a:gd name="T99" fmla="*/ 361 h 3100"/>
                <a:gd name="T100" fmla="*/ 1495 w 2516"/>
                <a:gd name="T101" fmla="*/ 247 h 3100"/>
                <a:gd name="T102" fmla="*/ 1534 w 2516"/>
                <a:gd name="T103" fmla="*/ 172 h 3100"/>
                <a:gd name="T104" fmla="*/ 1603 w 2516"/>
                <a:gd name="T105" fmla="*/ 85 h 3100"/>
                <a:gd name="T106" fmla="*/ 1710 w 2516"/>
                <a:gd name="T107" fmla="*/ 19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16" h="3100">
                  <a:moveTo>
                    <a:pt x="1820" y="0"/>
                  </a:moveTo>
                  <a:lnTo>
                    <a:pt x="1820" y="0"/>
                  </a:lnTo>
                  <a:lnTo>
                    <a:pt x="1872" y="1"/>
                  </a:lnTo>
                  <a:lnTo>
                    <a:pt x="1921" y="5"/>
                  </a:lnTo>
                  <a:lnTo>
                    <a:pt x="1965" y="11"/>
                  </a:lnTo>
                  <a:lnTo>
                    <a:pt x="2005" y="20"/>
                  </a:lnTo>
                  <a:lnTo>
                    <a:pt x="2040" y="31"/>
                  </a:lnTo>
                  <a:lnTo>
                    <a:pt x="2071" y="45"/>
                  </a:lnTo>
                  <a:lnTo>
                    <a:pt x="2096" y="60"/>
                  </a:lnTo>
                  <a:lnTo>
                    <a:pt x="2117" y="79"/>
                  </a:lnTo>
                  <a:lnTo>
                    <a:pt x="2133" y="99"/>
                  </a:lnTo>
                  <a:lnTo>
                    <a:pt x="2143" y="122"/>
                  </a:lnTo>
                  <a:lnTo>
                    <a:pt x="2149" y="148"/>
                  </a:lnTo>
                  <a:lnTo>
                    <a:pt x="2149" y="175"/>
                  </a:lnTo>
                  <a:lnTo>
                    <a:pt x="2143" y="227"/>
                  </a:lnTo>
                  <a:lnTo>
                    <a:pt x="2136" y="276"/>
                  </a:lnTo>
                  <a:lnTo>
                    <a:pt x="2127" y="321"/>
                  </a:lnTo>
                  <a:lnTo>
                    <a:pt x="2118" y="364"/>
                  </a:lnTo>
                  <a:lnTo>
                    <a:pt x="2109" y="407"/>
                  </a:lnTo>
                  <a:lnTo>
                    <a:pt x="2098" y="448"/>
                  </a:lnTo>
                  <a:lnTo>
                    <a:pt x="2089" y="490"/>
                  </a:lnTo>
                  <a:lnTo>
                    <a:pt x="2080" y="533"/>
                  </a:lnTo>
                  <a:lnTo>
                    <a:pt x="2072" y="579"/>
                  </a:lnTo>
                  <a:lnTo>
                    <a:pt x="2066" y="628"/>
                  </a:lnTo>
                  <a:lnTo>
                    <a:pt x="2061" y="682"/>
                  </a:lnTo>
                  <a:lnTo>
                    <a:pt x="2059" y="744"/>
                  </a:lnTo>
                  <a:lnTo>
                    <a:pt x="2060" y="806"/>
                  </a:lnTo>
                  <a:lnTo>
                    <a:pt x="2067" y="867"/>
                  </a:lnTo>
                  <a:lnTo>
                    <a:pt x="2075" y="928"/>
                  </a:lnTo>
                  <a:lnTo>
                    <a:pt x="2087" y="987"/>
                  </a:lnTo>
                  <a:lnTo>
                    <a:pt x="2102" y="1046"/>
                  </a:lnTo>
                  <a:lnTo>
                    <a:pt x="2119" y="1103"/>
                  </a:lnTo>
                  <a:lnTo>
                    <a:pt x="2138" y="1160"/>
                  </a:lnTo>
                  <a:lnTo>
                    <a:pt x="2160" y="1215"/>
                  </a:lnTo>
                  <a:lnTo>
                    <a:pt x="2182" y="1268"/>
                  </a:lnTo>
                  <a:lnTo>
                    <a:pt x="2206" y="1319"/>
                  </a:lnTo>
                  <a:lnTo>
                    <a:pt x="2231" y="1368"/>
                  </a:lnTo>
                  <a:lnTo>
                    <a:pt x="2256" y="1415"/>
                  </a:lnTo>
                  <a:lnTo>
                    <a:pt x="2282" y="1460"/>
                  </a:lnTo>
                  <a:lnTo>
                    <a:pt x="2309" y="1503"/>
                  </a:lnTo>
                  <a:lnTo>
                    <a:pt x="2334" y="1543"/>
                  </a:lnTo>
                  <a:lnTo>
                    <a:pt x="2359" y="1581"/>
                  </a:lnTo>
                  <a:lnTo>
                    <a:pt x="2383" y="1615"/>
                  </a:lnTo>
                  <a:lnTo>
                    <a:pt x="2406" y="1646"/>
                  </a:lnTo>
                  <a:lnTo>
                    <a:pt x="2427" y="1675"/>
                  </a:lnTo>
                  <a:lnTo>
                    <a:pt x="2446" y="1700"/>
                  </a:lnTo>
                  <a:lnTo>
                    <a:pt x="2463" y="1722"/>
                  </a:lnTo>
                  <a:lnTo>
                    <a:pt x="2478" y="1740"/>
                  </a:lnTo>
                  <a:lnTo>
                    <a:pt x="2491" y="1754"/>
                  </a:lnTo>
                  <a:lnTo>
                    <a:pt x="2499" y="1765"/>
                  </a:lnTo>
                  <a:lnTo>
                    <a:pt x="2504" y="1771"/>
                  </a:lnTo>
                  <a:lnTo>
                    <a:pt x="2506" y="1773"/>
                  </a:lnTo>
                  <a:lnTo>
                    <a:pt x="2514" y="1791"/>
                  </a:lnTo>
                  <a:lnTo>
                    <a:pt x="2516" y="1810"/>
                  </a:lnTo>
                  <a:lnTo>
                    <a:pt x="2516" y="3021"/>
                  </a:lnTo>
                  <a:lnTo>
                    <a:pt x="2513" y="3042"/>
                  </a:lnTo>
                  <a:lnTo>
                    <a:pt x="2505" y="3062"/>
                  </a:lnTo>
                  <a:lnTo>
                    <a:pt x="2493" y="3077"/>
                  </a:lnTo>
                  <a:lnTo>
                    <a:pt x="2476" y="3090"/>
                  </a:lnTo>
                  <a:lnTo>
                    <a:pt x="2457" y="3098"/>
                  </a:lnTo>
                  <a:lnTo>
                    <a:pt x="2436" y="3100"/>
                  </a:lnTo>
                  <a:lnTo>
                    <a:pt x="935" y="3100"/>
                  </a:lnTo>
                  <a:lnTo>
                    <a:pt x="843" y="3100"/>
                  </a:lnTo>
                  <a:lnTo>
                    <a:pt x="758" y="3100"/>
                  </a:lnTo>
                  <a:lnTo>
                    <a:pt x="680" y="3100"/>
                  </a:lnTo>
                  <a:lnTo>
                    <a:pt x="608" y="3100"/>
                  </a:lnTo>
                  <a:lnTo>
                    <a:pt x="543" y="3100"/>
                  </a:lnTo>
                  <a:lnTo>
                    <a:pt x="485" y="3100"/>
                  </a:lnTo>
                  <a:lnTo>
                    <a:pt x="431" y="3100"/>
                  </a:lnTo>
                  <a:lnTo>
                    <a:pt x="383" y="3100"/>
                  </a:lnTo>
                  <a:lnTo>
                    <a:pt x="340" y="3100"/>
                  </a:lnTo>
                  <a:lnTo>
                    <a:pt x="304" y="3100"/>
                  </a:lnTo>
                  <a:lnTo>
                    <a:pt x="271" y="3100"/>
                  </a:lnTo>
                  <a:lnTo>
                    <a:pt x="243" y="3100"/>
                  </a:lnTo>
                  <a:lnTo>
                    <a:pt x="220" y="3100"/>
                  </a:lnTo>
                  <a:lnTo>
                    <a:pt x="201" y="3100"/>
                  </a:lnTo>
                  <a:lnTo>
                    <a:pt x="186" y="3100"/>
                  </a:lnTo>
                  <a:lnTo>
                    <a:pt x="175" y="3100"/>
                  </a:lnTo>
                  <a:lnTo>
                    <a:pt x="166" y="3100"/>
                  </a:lnTo>
                  <a:lnTo>
                    <a:pt x="162" y="3100"/>
                  </a:lnTo>
                  <a:lnTo>
                    <a:pt x="161" y="3100"/>
                  </a:lnTo>
                  <a:lnTo>
                    <a:pt x="132" y="3097"/>
                  </a:lnTo>
                  <a:lnTo>
                    <a:pt x="105" y="3088"/>
                  </a:lnTo>
                  <a:lnTo>
                    <a:pt x="80" y="3072"/>
                  </a:lnTo>
                  <a:lnTo>
                    <a:pt x="58" y="3051"/>
                  </a:lnTo>
                  <a:lnTo>
                    <a:pt x="38" y="3026"/>
                  </a:lnTo>
                  <a:lnTo>
                    <a:pt x="22" y="2997"/>
                  </a:lnTo>
                  <a:lnTo>
                    <a:pt x="10" y="2964"/>
                  </a:lnTo>
                  <a:lnTo>
                    <a:pt x="3" y="2929"/>
                  </a:lnTo>
                  <a:lnTo>
                    <a:pt x="0" y="2891"/>
                  </a:lnTo>
                  <a:lnTo>
                    <a:pt x="3" y="2854"/>
                  </a:lnTo>
                  <a:lnTo>
                    <a:pt x="10" y="2818"/>
                  </a:lnTo>
                  <a:lnTo>
                    <a:pt x="22" y="2785"/>
                  </a:lnTo>
                  <a:lnTo>
                    <a:pt x="38" y="2756"/>
                  </a:lnTo>
                  <a:lnTo>
                    <a:pt x="58" y="2731"/>
                  </a:lnTo>
                  <a:lnTo>
                    <a:pt x="80" y="2710"/>
                  </a:lnTo>
                  <a:lnTo>
                    <a:pt x="105" y="2695"/>
                  </a:lnTo>
                  <a:lnTo>
                    <a:pt x="132" y="2685"/>
                  </a:lnTo>
                  <a:lnTo>
                    <a:pt x="161" y="2682"/>
                  </a:lnTo>
                  <a:lnTo>
                    <a:pt x="132" y="2679"/>
                  </a:lnTo>
                  <a:lnTo>
                    <a:pt x="105" y="2669"/>
                  </a:lnTo>
                  <a:lnTo>
                    <a:pt x="80" y="2653"/>
                  </a:lnTo>
                  <a:lnTo>
                    <a:pt x="58" y="2633"/>
                  </a:lnTo>
                  <a:lnTo>
                    <a:pt x="38" y="2607"/>
                  </a:lnTo>
                  <a:lnTo>
                    <a:pt x="22" y="2578"/>
                  </a:lnTo>
                  <a:lnTo>
                    <a:pt x="10" y="2546"/>
                  </a:lnTo>
                  <a:lnTo>
                    <a:pt x="3" y="2511"/>
                  </a:lnTo>
                  <a:lnTo>
                    <a:pt x="0" y="2473"/>
                  </a:lnTo>
                  <a:lnTo>
                    <a:pt x="3" y="2435"/>
                  </a:lnTo>
                  <a:lnTo>
                    <a:pt x="10" y="2399"/>
                  </a:lnTo>
                  <a:lnTo>
                    <a:pt x="22" y="2367"/>
                  </a:lnTo>
                  <a:lnTo>
                    <a:pt x="38" y="2338"/>
                  </a:lnTo>
                  <a:lnTo>
                    <a:pt x="58" y="2313"/>
                  </a:lnTo>
                  <a:lnTo>
                    <a:pt x="80" y="2292"/>
                  </a:lnTo>
                  <a:lnTo>
                    <a:pt x="105" y="2277"/>
                  </a:lnTo>
                  <a:lnTo>
                    <a:pt x="132" y="2267"/>
                  </a:lnTo>
                  <a:lnTo>
                    <a:pt x="161" y="2263"/>
                  </a:lnTo>
                  <a:lnTo>
                    <a:pt x="132" y="2260"/>
                  </a:lnTo>
                  <a:lnTo>
                    <a:pt x="105" y="2251"/>
                  </a:lnTo>
                  <a:lnTo>
                    <a:pt x="80" y="2235"/>
                  </a:lnTo>
                  <a:lnTo>
                    <a:pt x="58" y="2214"/>
                  </a:lnTo>
                  <a:lnTo>
                    <a:pt x="38" y="2189"/>
                  </a:lnTo>
                  <a:lnTo>
                    <a:pt x="22" y="2160"/>
                  </a:lnTo>
                  <a:lnTo>
                    <a:pt x="10" y="2127"/>
                  </a:lnTo>
                  <a:lnTo>
                    <a:pt x="3" y="2091"/>
                  </a:lnTo>
                  <a:lnTo>
                    <a:pt x="0" y="2054"/>
                  </a:lnTo>
                  <a:lnTo>
                    <a:pt x="3" y="2017"/>
                  </a:lnTo>
                  <a:lnTo>
                    <a:pt x="10" y="1981"/>
                  </a:lnTo>
                  <a:lnTo>
                    <a:pt x="22" y="1949"/>
                  </a:lnTo>
                  <a:lnTo>
                    <a:pt x="38" y="1920"/>
                  </a:lnTo>
                  <a:lnTo>
                    <a:pt x="58" y="1894"/>
                  </a:lnTo>
                  <a:lnTo>
                    <a:pt x="80" y="1874"/>
                  </a:lnTo>
                  <a:lnTo>
                    <a:pt x="105" y="1858"/>
                  </a:lnTo>
                  <a:lnTo>
                    <a:pt x="132" y="1848"/>
                  </a:lnTo>
                  <a:lnTo>
                    <a:pt x="161" y="1845"/>
                  </a:lnTo>
                  <a:lnTo>
                    <a:pt x="132" y="1842"/>
                  </a:lnTo>
                  <a:lnTo>
                    <a:pt x="105" y="1831"/>
                  </a:lnTo>
                  <a:lnTo>
                    <a:pt x="80" y="1817"/>
                  </a:lnTo>
                  <a:lnTo>
                    <a:pt x="58" y="1796"/>
                  </a:lnTo>
                  <a:lnTo>
                    <a:pt x="38" y="1770"/>
                  </a:lnTo>
                  <a:lnTo>
                    <a:pt x="22" y="1741"/>
                  </a:lnTo>
                  <a:lnTo>
                    <a:pt x="10" y="1709"/>
                  </a:lnTo>
                  <a:lnTo>
                    <a:pt x="3" y="1673"/>
                  </a:lnTo>
                  <a:lnTo>
                    <a:pt x="0" y="1636"/>
                  </a:lnTo>
                  <a:lnTo>
                    <a:pt x="2" y="1594"/>
                  </a:lnTo>
                  <a:lnTo>
                    <a:pt x="5" y="1559"/>
                  </a:lnTo>
                  <a:lnTo>
                    <a:pt x="11" y="1527"/>
                  </a:lnTo>
                  <a:lnTo>
                    <a:pt x="21" y="1500"/>
                  </a:lnTo>
                  <a:lnTo>
                    <a:pt x="32" y="1477"/>
                  </a:lnTo>
                  <a:lnTo>
                    <a:pt x="47" y="1458"/>
                  </a:lnTo>
                  <a:lnTo>
                    <a:pt x="65" y="1442"/>
                  </a:lnTo>
                  <a:lnTo>
                    <a:pt x="85" y="1430"/>
                  </a:lnTo>
                  <a:lnTo>
                    <a:pt x="108" y="1420"/>
                  </a:lnTo>
                  <a:lnTo>
                    <a:pt x="134" y="1413"/>
                  </a:lnTo>
                  <a:lnTo>
                    <a:pt x="163" y="1408"/>
                  </a:lnTo>
                  <a:lnTo>
                    <a:pt x="196" y="1406"/>
                  </a:lnTo>
                  <a:lnTo>
                    <a:pt x="230" y="1405"/>
                  </a:lnTo>
                  <a:lnTo>
                    <a:pt x="269" y="1405"/>
                  </a:lnTo>
                  <a:lnTo>
                    <a:pt x="310" y="1407"/>
                  </a:lnTo>
                  <a:lnTo>
                    <a:pt x="355" y="1409"/>
                  </a:lnTo>
                  <a:lnTo>
                    <a:pt x="403" y="1413"/>
                  </a:lnTo>
                  <a:lnTo>
                    <a:pt x="453" y="1416"/>
                  </a:lnTo>
                  <a:lnTo>
                    <a:pt x="508" y="1420"/>
                  </a:lnTo>
                  <a:lnTo>
                    <a:pt x="565" y="1423"/>
                  </a:lnTo>
                  <a:lnTo>
                    <a:pt x="627" y="1426"/>
                  </a:lnTo>
                  <a:lnTo>
                    <a:pt x="692" y="1428"/>
                  </a:lnTo>
                  <a:lnTo>
                    <a:pt x="760" y="1428"/>
                  </a:lnTo>
                  <a:lnTo>
                    <a:pt x="824" y="1427"/>
                  </a:lnTo>
                  <a:lnTo>
                    <a:pt x="888" y="1424"/>
                  </a:lnTo>
                  <a:lnTo>
                    <a:pt x="950" y="1420"/>
                  </a:lnTo>
                  <a:lnTo>
                    <a:pt x="1009" y="1412"/>
                  </a:lnTo>
                  <a:lnTo>
                    <a:pt x="1067" y="1404"/>
                  </a:lnTo>
                  <a:lnTo>
                    <a:pt x="1122" y="1394"/>
                  </a:lnTo>
                  <a:lnTo>
                    <a:pt x="1175" y="1381"/>
                  </a:lnTo>
                  <a:lnTo>
                    <a:pt x="1225" y="1368"/>
                  </a:lnTo>
                  <a:lnTo>
                    <a:pt x="1271" y="1352"/>
                  </a:lnTo>
                  <a:lnTo>
                    <a:pt x="1314" y="1334"/>
                  </a:lnTo>
                  <a:lnTo>
                    <a:pt x="1353" y="1316"/>
                  </a:lnTo>
                  <a:lnTo>
                    <a:pt x="1387" y="1295"/>
                  </a:lnTo>
                  <a:lnTo>
                    <a:pt x="1418" y="1272"/>
                  </a:lnTo>
                  <a:lnTo>
                    <a:pt x="1443" y="1248"/>
                  </a:lnTo>
                  <a:lnTo>
                    <a:pt x="1463" y="1222"/>
                  </a:lnTo>
                  <a:lnTo>
                    <a:pt x="1478" y="1194"/>
                  </a:lnTo>
                  <a:lnTo>
                    <a:pt x="1487" y="1165"/>
                  </a:lnTo>
                  <a:lnTo>
                    <a:pt x="1490" y="1135"/>
                  </a:lnTo>
                  <a:lnTo>
                    <a:pt x="1490" y="1092"/>
                  </a:lnTo>
                  <a:lnTo>
                    <a:pt x="1488" y="1046"/>
                  </a:lnTo>
                  <a:lnTo>
                    <a:pt x="1487" y="996"/>
                  </a:lnTo>
                  <a:lnTo>
                    <a:pt x="1484" y="944"/>
                  </a:lnTo>
                  <a:lnTo>
                    <a:pt x="1480" y="890"/>
                  </a:lnTo>
                  <a:lnTo>
                    <a:pt x="1478" y="834"/>
                  </a:lnTo>
                  <a:lnTo>
                    <a:pt x="1475" y="778"/>
                  </a:lnTo>
                  <a:lnTo>
                    <a:pt x="1472" y="721"/>
                  </a:lnTo>
                  <a:lnTo>
                    <a:pt x="1470" y="663"/>
                  </a:lnTo>
                  <a:lnTo>
                    <a:pt x="1468" y="607"/>
                  </a:lnTo>
                  <a:lnTo>
                    <a:pt x="1466" y="552"/>
                  </a:lnTo>
                  <a:lnTo>
                    <a:pt x="1466" y="500"/>
                  </a:lnTo>
                  <a:lnTo>
                    <a:pt x="1467" y="450"/>
                  </a:lnTo>
                  <a:lnTo>
                    <a:pt x="1468" y="403"/>
                  </a:lnTo>
                  <a:lnTo>
                    <a:pt x="1471" y="361"/>
                  </a:lnTo>
                  <a:lnTo>
                    <a:pt x="1475" y="322"/>
                  </a:lnTo>
                  <a:lnTo>
                    <a:pt x="1481" y="289"/>
                  </a:lnTo>
                  <a:lnTo>
                    <a:pt x="1490" y="262"/>
                  </a:lnTo>
                  <a:lnTo>
                    <a:pt x="1495" y="247"/>
                  </a:lnTo>
                  <a:lnTo>
                    <a:pt x="1502" y="232"/>
                  </a:lnTo>
                  <a:lnTo>
                    <a:pt x="1511" y="213"/>
                  </a:lnTo>
                  <a:lnTo>
                    <a:pt x="1521" y="192"/>
                  </a:lnTo>
                  <a:lnTo>
                    <a:pt x="1534" y="172"/>
                  </a:lnTo>
                  <a:lnTo>
                    <a:pt x="1547" y="150"/>
                  </a:lnTo>
                  <a:lnTo>
                    <a:pt x="1563" y="128"/>
                  </a:lnTo>
                  <a:lnTo>
                    <a:pt x="1582" y="106"/>
                  </a:lnTo>
                  <a:lnTo>
                    <a:pt x="1603" y="85"/>
                  </a:lnTo>
                  <a:lnTo>
                    <a:pt x="1626" y="65"/>
                  </a:lnTo>
                  <a:lnTo>
                    <a:pt x="1651" y="48"/>
                  </a:lnTo>
                  <a:lnTo>
                    <a:pt x="1679" y="31"/>
                  </a:lnTo>
                  <a:lnTo>
                    <a:pt x="1710" y="19"/>
                  </a:lnTo>
                  <a:lnTo>
                    <a:pt x="1743" y="8"/>
                  </a:lnTo>
                  <a:lnTo>
                    <a:pt x="1780" y="2"/>
                  </a:lnTo>
                  <a:lnTo>
                    <a:pt x="18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8" name="TextBox 37">
            <a:extLst>
              <a:ext uri="{FF2B5EF4-FFF2-40B4-BE49-F238E27FC236}">
                <a16:creationId xmlns:a16="http://schemas.microsoft.com/office/drawing/2014/main" id="{551ECF0C-7E63-3F43-8625-11CE5890C1C1}"/>
              </a:ext>
            </a:extLst>
          </p:cNvPr>
          <p:cNvSpPr txBox="1"/>
          <p:nvPr/>
        </p:nvSpPr>
        <p:spPr>
          <a:xfrm>
            <a:off x="11619165" y="7719032"/>
            <a:ext cx="3106046" cy="1569660"/>
          </a:xfrm>
          <a:prstGeom prst="rect">
            <a:avLst/>
          </a:prstGeom>
          <a:noFill/>
        </p:spPr>
        <p:txBody>
          <a:bodyPr wrap="square" rtlCol="0">
            <a:spAutoFit/>
          </a:bodyPr>
          <a:lstStyle/>
          <a:p>
            <a:pPr algn="ctr"/>
            <a:r>
              <a:rPr lang="en-US" sz="2400">
                <a:solidFill>
                  <a:schemeClr val="bg1"/>
                </a:solidFill>
                <a:latin typeface="Calibri (Body)"/>
              </a:rPr>
              <a:t>Supports personalized user health tracking and history management.</a:t>
            </a:r>
          </a:p>
        </p:txBody>
      </p:sp>
      <p:sp>
        <p:nvSpPr>
          <p:cNvPr id="26" name="Rectangle: Rounded Corners 81">
            <a:extLst>
              <a:ext uri="{FF2B5EF4-FFF2-40B4-BE49-F238E27FC236}">
                <a16:creationId xmlns:a16="http://schemas.microsoft.com/office/drawing/2014/main" id="{702E3D0D-EE92-4102-7FBB-4B8196EF1F3A}"/>
              </a:ext>
            </a:extLst>
          </p:cNvPr>
          <p:cNvSpPr/>
          <p:nvPr/>
        </p:nvSpPr>
        <p:spPr>
          <a:xfrm rot="10800000" flipV="1">
            <a:off x="15024653" y="6619218"/>
            <a:ext cx="3106043" cy="3161637"/>
          </a:xfrm>
          <a:prstGeom prst="roundRect">
            <a:avLst>
              <a:gd name="adj" fmla="val 7573"/>
            </a:avLst>
          </a:prstGeom>
          <a:gradFill flip="none" rotWithShape="1">
            <a:gsLst>
              <a:gs pos="0">
                <a:srgbClr val="2157DF"/>
              </a:gs>
              <a:gs pos="100000">
                <a:srgbClr val="3094F8"/>
              </a:gs>
            </a:gsLst>
            <a:lin ang="0" scaled="1"/>
            <a:tileRect/>
          </a:gradFill>
          <a:ln>
            <a:noFill/>
          </a:ln>
          <a:effectLst>
            <a:outerShdw blurRad="571500" dist="444500" dir="8100000" algn="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Graphic 93" descr="Sling with solid fill">
            <a:extLst>
              <a:ext uri="{FF2B5EF4-FFF2-40B4-BE49-F238E27FC236}">
                <a16:creationId xmlns:a16="http://schemas.microsoft.com/office/drawing/2014/main" id="{B19F7E61-601E-EF46-5343-6FC5067F6E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69859" y="6704976"/>
            <a:ext cx="615629" cy="615629"/>
          </a:xfrm>
          <a:prstGeom prst="rect">
            <a:avLst/>
          </a:prstGeom>
        </p:spPr>
      </p:pic>
      <p:sp>
        <p:nvSpPr>
          <p:cNvPr id="39" name="TextBox 38">
            <a:extLst>
              <a:ext uri="{FF2B5EF4-FFF2-40B4-BE49-F238E27FC236}">
                <a16:creationId xmlns:a16="http://schemas.microsoft.com/office/drawing/2014/main" id="{551ECF0C-7E63-3F43-8625-11CE5890C1C1}"/>
              </a:ext>
            </a:extLst>
          </p:cNvPr>
          <p:cNvSpPr txBox="1"/>
          <p:nvPr/>
        </p:nvSpPr>
        <p:spPr>
          <a:xfrm>
            <a:off x="15024653" y="7534366"/>
            <a:ext cx="3106043" cy="1938992"/>
          </a:xfrm>
          <a:prstGeom prst="rect">
            <a:avLst/>
          </a:prstGeom>
          <a:noFill/>
        </p:spPr>
        <p:txBody>
          <a:bodyPr wrap="square" rtlCol="0">
            <a:spAutoFit/>
          </a:bodyPr>
          <a:lstStyle/>
          <a:p>
            <a:pPr algn="ctr"/>
            <a:r>
              <a:rPr lang="en-US" sz="2400">
                <a:solidFill>
                  <a:schemeClr val="bg1"/>
                </a:solidFill>
                <a:latin typeface="Calibri (Body)"/>
              </a:rPr>
              <a:t>Provides a culturally relevant and accessible interface targeted at underserved regions.</a:t>
            </a:r>
            <a:endParaRPr lang="ar-EG" sz="2400">
              <a:solidFill>
                <a:schemeClr val="bg1"/>
              </a:solidFill>
              <a:latin typeface="Calibri (Body)"/>
            </a:endParaRPr>
          </a:p>
        </p:txBody>
      </p:sp>
      <p:sp>
        <p:nvSpPr>
          <p:cNvPr id="57" name="Rectangle 56"/>
          <p:cNvSpPr/>
          <p:nvPr/>
        </p:nvSpPr>
        <p:spPr>
          <a:xfrm>
            <a:off x="794751" y="3866979"/>
            <a:ext cx="2164375" cy="584775"/>
          </a:xfrm>
          <a:prstGeom prst="rect">
            <a:avLst/>
          </a:prstGeom>
        </p:spPr>
        <p:txBody>
          <a:bodyPr wrap="none">
            <a:spAutoFit/>
          </a:bodyPr>
          <a:lstStyle/>
          <a:p>
            <a:r>
              <a:rPr lang="en-US" sz="3200" b="1">
                <a:latin typeface="Mulish"/>
              </a:rPr>
              <a:t>Strengths:</a:t>
            </a:r>
          </a:p>
        </p:txBody>
      </p:sp>
      <p:grpSp>
        <p:nvGrpSpPr>
          <p:cNvPr id="61" name="Group 60"/>
          <p:cNvGrpSpPr/>
          <p:nvPr/>
        </p:nvGrpSpPr>
        <p:grpSpPr>
          <a:xfrm>
            <a:off x="2486" y="8550458"/>
            <a:ext cx="834963" cy="834963"/>
            <a:chOff x="8540974" y="5307118"/>
            <a:chExt cx="834963" cy="834963"/>
          </a:xfrm>
        </p:grpSpPr>
        <p:sp>
          <p:nvSpPr>
            <p:cNvPr id="62" name="Oval 61">
              <a:extLst>
                <a:ext uri="{FF2B5EF4-FFF2-40B4-BE49-F238E27FC236}">
                  <a16:creationId xmlns:a16="http://schemas.microsoft.com/office/drawing/2014/main" id="{B953E259-35E7-420A-6141-2BC9684AFBB3}"/>
                </a:ext>
              </a:extLst>
            </p:cNvPr>
            <p:cNvSpPr/>
            <p:nvPr/>
          </p:nvSpPr>
          <p:spPr>
            <a:xfrm>
              <a:off x="8540974" y="5307118"/>
              <a:ext cx="834963" cy="834963"/>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Oval 62">
              <a:extLst>
                <a:ext uri="{FF2B5EF4-FFF2-40B4-BE49-F238E27FC236}">
                  <a16:creationId xmlns:a16="http://schemas.microsoft.com/office/drawing/2014/main" id="{536A4966-BF41-F032-785C-96237037894C}"/>
                </a:ext>
              </a:extLst>
            </p:cNvPr>
            <p:cNvSpPr/>
            <p:nvPr/>
          </p:nvSpPr>
          <p:spPr>
            <a:xfrm>
              <a:off x="8649042" y="5415186"/>
              <a:ext cx="618826" cy="618826"/>
            </a:xfrm>
            <a:prstGeom prst="ellipse">
              <a:avLst/>
            </a:prstGeom>
            <a:solidFill>
              <a:srgbClr val="36D1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4" name="Graphic 41" descr="First aid kit with solid fill">
              <a:extLst>
                <a:ext uri="{FF2B5EF4-FFF2-40B4-BE49-F238E27FC236}">
                  <a16:creationId xmlns:a16="http://schemas.microsoft.com/office/drawing/2014/main" id="{39526F96-E280-A324-7304-FB4D94AF15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2122" y="5588266"/>
              <a:ext cx="272667" cy="272667"/>
            </a:xfrm>
            <a:prstGeom prst="rect">
              <a:avLst/>
            </a:prstGeom>
          </p:spPr>
        </p:pic>
      </p:grpSp>
      <p:sp>
        <p:nvSpPr>
          <p:cNvPr id="65" name="Rectangle 64"/>
          <p:cNvSpPr/>
          <p:nvPr/>
        </p:nvSpPr>
        <p:spPr>
          <a:xfrm>
            <a:off x="731844" y="8675552"/>
            <a:ext cx="7079182" cy="584775"/>
          </a:xfrm>
          <a:prstGeom prst="rect">
            <a:avLst/>
          </a:prstGeom>
        </p:spPr>
        <p:txBody>
          <a:bodyPr wrap="none">
            <a:spAutoFit/>
          </a:bodyPr>
          <a:lstStyle/>
          <a:p>
            <a:r>
              <a:rPr lang="en-US" sz="3200" b="1">
                <a:latin typeface="Mulish"/>
              </a:rPr>
              <a:t>Limitations Addressed by </a:t>
            </a:r>
            <a:r>
              <a:rPr lang="en-US" sz="3200" b="1" err="1">
                <a:latin typeface="Mulish"/>
              </a:rPr>
              <a:t>Tashkhisi</a:t>
            </a:r>
            <a:r>
              <a:rPr lang="en-US" sz="3200" b="1">
                <a:latin typeface="Mulish"/>
              </a:rPr>
              <a:t>:</a:t>
            </a:r>
          </a:p>
        </p:txBody>
      </p:sp>
    </p:spTree>
    <p:extLst>
      <p:ext uri="{BB962C8B-B14F-4D97-AF65-F5344CB8AC3E}">
        <p14:creationId xmlns:p14="http://schemas.microsoft.com/office/powerpoint/2010/main" val="408411306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158</TotalTime>
  <Words>3427</Words>
  <Application>Microsoft Office PowerPoint</Application>
  <PresentationFormat>Custom</PresentationFormat>
  <Paragraphs>320</Paragraphs>
  <Slides>68</Slides>
  <Notes>1</Notes>
  <HiddenSlides>0</HiddenSlides>
  <MMClips>1</MMClips>
  <ScaleCrop>false</ScaleCrop>
  <HeadingPairs>
    <vt:vector size="8" baseType="variant">
      <vt:variant>
        <vt:lpstr>Fonts Used</vt:lpstr>
      </vt:variant>
      <vt:variant>
        <vt:i4>14</vt:i4>
      </vt:variant>
      <vt:variant>
        <vt:lpstr>Theme</vt:lpstr>
      </vt:variant>
      <vt:variant>
        <vt:i4>13</vt:i4>
      </vt:variant>
      <vt:variant>
        <vt:lpstr>Embedded OLE Servers</vt:lpstr>
      </vt:variant>
      <vt:variant>
        <vt:i4>1</vt:i4>
      </vt:variant>
      <vt:variant>
        <vt:lpstr>Slide Titles</vt:lpstr>
      </vt:variant>
      <vt:variant>
        <vt:i4>68</vt:i4>
      </vt:variant>
    </vt:vector>
  </HeadingPairs>
  <TitlesOfParts>
    <vt:vector size="96" baseType="lpstr">
      <vt:lpstr>Almarai Bold</vt:lpstr>
      <vt:lpstr>Arial</vt:lpstr>
      <vt:lpstr>Calibri</vt:lpstr>
      <vt:lpstr>Calibri (Body)</vt:lpstr>
      <vt:lpstr>Manrope</vt:lpstr>
      <vt:lpstr>Manrope ExtraBold</vt:lpstr>
      <vt:lpstr>Manrope Medium</vt:lpstr>
      <vt:lpstr>Manrope SemiBold</vt:lpstr>
      <vt:lpstr>Montserrat </vt:lpstr>
      <vt:lpstr>Mulish</vt:lpstr>
      <vt:lpstr>Mulish Medium</vt:lpstr>
      <vt:lpstr>Poppins</vt:lpstr>
      <vt:lpstr>Symbol</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Riki Arjun Pratama</dc:creator>
  <dc:description/>
  <cp:lastModifiedBy>Mahmoud ramadan hegazzy megawry</cp:lastModifiedBy>
  <cp:revision>34</cp:revision>
  <dcterms:created xsi:type="dcterms:W3CDTF">2022-01-18T04:38:19Z</dcterms:created>
  <dcterms:modified xsi:type="dcterms:W3CDTF">2025-06-12T19:55:35Z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23</vt:i4>
  </property>
</Properties>
</file>